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tags/tag53.xml" ContentType="application/vnd.openxmlformats-officedocument.presentationml.tags+xml"/>
  <Override PartName="/ppt/notesSlides/notesSlide7.xml" ContentType="application/vnd.openxmlformats-officedocument.presentationml.notesSlide+xml"/>
  <Override PartName="/ppt/tags/tag54.xml" ContentType="application/vnd.openxmlformats-officedocument.presentationml.tags+xml"/>
  <Override PartName="/ppt/notesSlides/notesSlide8.xml" ContentType="application/vnd.openxmlformats-officedocument.presentationml.notesSlide+xml"/>
  <Override PartName="/ppt/tags/tag55.xml" ContentType="application/vnd.openxmlformats-officedocument.presentationml.tags+xml"/>
  <Override PartName="/ppt/notesSlides/notesSlide9.xml" ContentType="application/vnd.openxmlformats-officedocument.presentationml.notesSlide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notesSlides/notesSlide11.xml" ContentType="application/vnd.openxmlformats-officedocument.presentationml.notesSlide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notesSlides/notesSlide1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6.xml" ContentType="application/vnd.openxmlformats-officedocument.presentationml.notesSlide+xml"/>
  <Override PartName="/ppt/tags/tag83.xml" ContentType="application/vnd.openxmlformats-officedocument.presentationml.tags+xml"/>
  <Override PartName="/ppt/notesSlides/notesSlide17.xml" ContentType="application/vnd.openxmlformats-officedocument.presentationml.notesSlide+xml"/>
  <Override PartName="/ppt/tags/tag84.xml" ContentType="application/vnd.openxmlformats-officedocument.presentationml.tags+xml"/>
  <Override PartName="/ppt/notesSlides/notesSlide18.xml" ContentType="application/vnd.openxmlformats-officedocument.presentationml.notesSlide+xml"/>
  <Override PartName="/ppt/tags/tag85.xml" ContentType="application/vnd.openxmlformats-officedocument.presentationml.tags+xml"/>
  <Override PartName="/ppt/notesSlides/notesSlide19.xml" ContentType="application/vnd.openxmlformats-officedocument.presentationml.notesSlide+xml"/>
  <Override PartName="/ppt/tags/tag86.xml" ContentType="application/vnd.openxmlformats-officedocument.presentationml.tags+xml"/>
  <Override PartName="/ppt/notesSlides/notesSlide20.xml" ContentType="application/vnd.openxmlformats-officedocument.presentationml.notesSlide+xml"/>
  <Override PartName="/ppt/tags/tag87.xml" ContentType="application/vnd.openxmlformats-officedocument.presentationml.tags+xml"/>
  <Override PartName="/ppt/notesSlides/notesSlide21.xml" ContentType="application/vnd.openxmlformats-officedocument.presentationml.notesSlide+xml"/>
  <Override PartName="/ppt/tags/tag88.xml" ContentType="application/vnd.openxmlformats-officedocument.presentationml.tags+xml"/>
  <Override PartName="/ppt/notesSlides/notesSlide22.xml" ContentType="application/vnd.openxmlformats-officedocument.presentationml.notesSlide+xml"/>
  <Override PartName="/ppt/tags/tag89.xml" ContentType="application/vnd.openxmlformats-officedocument.presentationml.tags+xml"/>
  <Override PartName="/ppt/notesSlides/notesSlide23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24.xml" ContentType="application/vnd.openxmlformats-officedocument.presentationml.notesSlide+xml"/>
  <Override PartName="/ppt/tags/tag112.xml" ContentType="application/vnd.openxmlformats-officedocument.presentationml.tags+xml"/>
  <Override PartName="/ppt/notesSlides/notesSlide25.xml" ContentType="application/vnd.openxmlformats-officedocument.presentationml.notesSlide+xml"/>
  <Override PartName="/ppt/tags/tag113.xml" ContentType="application/vnd.openxmlformats-officedocument.presentationml.tags+xml"/>
  <Override PartName="/ppt/notesSlides/notesSlide26.xml" ContentType="application/vnd.openxmlformats-officedocument.presentationml.notesSlide+xml"/>
  <Override PartName="/ppt/tags/tag114.xml" ContentType="application/vnd.openxmlformats-officedocument.presentationml.tags+xml"/>
  <Override PartName="/ppt/notesSlides/notesSlide27.xml" ContentType="application/vnd.openxmlformats-officedocument.presentationml.notesSlide+xml"/>
  <Override PartName="/ppt/tags/tag115.xml" ContentType="application/vnd.openxmlformats-officedocument.presentationml.tags+xml"/>
  <Override PartName="/ppt/notesSlides/notesSlide28.xml" ContentType="application/vnd.openxmlformats-officedocument.presentationml.notesSlide+xml"/>
  <Override PartName="/ppt/tags/tag116.xml" ContentType="application/vnd.openxmlformats-officedocument.presentationml.tags+xml"/>
  <Override PartName="/ppt/notesSlides/notesSlide29.xml" ContentType="application/vnd.openxmlformats-officedocument.presentationml.notesSlide+xml"/>
  <Override PartName="/ppt/tags/tag117.xml" ContentType="application/vnd.openxmlformats-officedocument.presentationml.tags+xml"/>
  <Override PartName="/ppt/notesSlides/notesSlide30.xml" ContentType="application/vnd.openxmlformats-officedocument.presentationml.notesSlide+xml"/>
  <Override PartName="/ppt/tags/tag118.xml" ContentType="application/vnd.openxmlformats-officedocument.presentationml.tags+xml"/>
  <Override PartName="/ppt/notesSlides/notesSlide31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32.xml" ContentType="application/vnd.openxmlformats-officedocument.presentationml.notesSlide+xml"/>
  <Override PartName="/ppt/tags/tag141.xml" ContentType="application/vnd.openxmlformats-officedocument.presentationml.tags+xml"/>
  <Override PartName="/ppt/notesSlides/notesSlide33.xml" ContentType="application/vnd.openxmlformats-officedocument.presentationml.notesSlide+xml"/>
  <Override PartName="/ppt/tags/tag142.xml" ContentType="application/vnd.openxmlformats-officedocument.presentationml.tags+xml"/>
  <Override PartName="/ppt/notesSlides/notesSlide34.xml" ContentType="application/vnd.openxmlformats-officedocument.presentationml.notesSlide+xml"/>
  <Override PartName="/ppt/tags/tag143.xml" ContentType="application/vnd.openxmlformats-officedocument.presentationml.tags+xml"/>
  <Override PartName="/ppt/notesSlides/notesSlide35.xml" ContentType="application/vnd.openxmlformats-officedocument.presentationml.notesSlide+xml"/>
  <Override PartName="/ppt/tags/tag144.xml" ContentType="application/vnd.openxmlformats-officedocument.presentationml.tags+xml"/>
  <Override PartName="/ppt/notesSlides/notesSlide36.xml" ContentType="application/vnd.openxmlformats-officedocument.presentationml.notesSlide+xml"/>
  <Override PartName="/ppt/tags/tag145.xml" ContentType="application/vnd.openxmlformats-officedocument.presentationml.tags+xml"/>
  <Override PartName="/ppt/notesSlides/notesSlide37.xml" ContentType="application/vnd.openxmlformats-officedocument.presentationml.notesSlide+xml"/>
  <Override PartName="/ppt/tags/tag146.xml" ContentType="application/vnd.openxmlformats-officedocument.presentationml.tags+xml"/>
  <Override PartName="/ppt/notesSlides/notesSlide38.xml" ContentType="application/vnd.openxmlformats-officedocument.presentationml.notesSlide+xml"/>
  <Override PartName="/ppt/tags/tag147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34" r:id="rId5"/>
    <p:sldId id="335" r:id="rId6"/>
    <p:sldId id="337" r:id="rId7"/>
    <p:sldId id="342" r:id="rId8"/>
    <p:sldId id="367" r:id="rId9"/>
    <p:sldId id="344" r:id="rId10"/>
    <p:sldId id="345" r:id="rId11"/>
    <p:sldId id="346" r:id="rId12"/>
    <p:sldId id="347" r:id="rId13"/>
    <p:sldId id="354" r:id="rId14"/>
    <p:sldId id="356" r:id="rId15"/>
    <p:sldId id="362" r:id="rId16"/>
    <p:sldId id="352" r:id="rId17"/>
    <p:sldId id="348" r:id="rId18"/>
    <p:sldId id="350" r:id="rId19"/>
    <p:sldId id="373" r:id="rId20"/>
    <p:sldId id="359" r:id="rId21"/>
    <p:sldId id="351" r:id="rId22"/>
    <p:sldId id="357" r:id="rId23"/>
    <p:sldId id="368" r:id="rId24"/>
    <p:sldId id="369" r:id="rId25"/>
    <p:sldId id="370" r:id="rId26"/>
    <p:sldId id="371" r:id="rId27"/>
    <p:sldId id="372" r:id="rId28"/>
    <p:sldId id="374" r:id="rId29"/>
    <p:sldId id="376" r:id="rId30"/>
    <p:sldId id="378" r:id="rId31"/>
    <p:sldId id="379" r:id="rId32"/>
    <p:sldId id="377" r:id="rId33"/>
    <p:sldId id="380" r:id="rId34"/>
    <p:sldId id="381" r:id="rId35"/>
    <p:sldId id="387" r:id="rId36"/>
    <p:sldId id="388" r:id="rId37"/>
    <p:sldId id="375" r:id="rId38"/>
    <p:sldId id="382" r:id="rId39"/>
    <p:sldId id="364" r:id="rId40"/>
    <p:sldId id="365" r:id="rId41"/>
    <p:sldId id="389" r:id="rId42"/>
    <p:sldId id="384" r:id="rId43"/>
    <p:sldId id="385" r:id="rId44"/>
    <p:sldId id="390" r:id="rId45"/>
    <p:sldId id="366" r:id="rId46"/>
  </p:sldIdLst>
  <p:sldSz cx="12192000" cy="6858000"/>
  <p:notesSz cx="6858000" cy="9144000"/>
  <p:embeddedFontLst>
    <p:embeddedFont>
      <p:font typeface="Cambria" panose="02040503050406030204" pitchFamily="18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Fira Code Medium" panose="020B0609050000020004" pitchFamily="49" charset="0"/>
      <p:regular r:id="rId53"/>
    </p:embeddedFont>
    <p:embeddedFont>
      <p:font typeface="等线" panose="02010600030101010101" pitchFamily="2" charset="-122"/>
      <p:regular r:id="rId54"/>
      <p:bold r:id="rId55"/>
    </p:embeddedFont>
    <p:embeddedFont>
      <p:font typeface="方正宋刻本秀楷简体" panose="02000000000000000000" pitchFamily="2" charset="-122"/>
      <p:regular r:id="rId56"/>
    </p:embeddedFont>
    <p:embeddedFont>
      <p:font typeface="方正准雅宋_GBK" panose="02000000000000000000" pitchFamily="2" charset="-122"/>
      <p:regular r:id="rId57"/>
    </p:embeddedFont>
    <p:embeddedFont>
      <p:font typeface="华文仿宋" panose="02010600040101010101" pitchFamily="2" charset="-122"/>
      <p:regular r:id="rId58"/>
    </p:embeddedFont>
    <p:embeddedFont>
      <p:font typeface="思源黑体 CN Bold" panose="020B0800000000000000" pitchFamily="34" charset="-122"/>
      <p:bold r:id="rId59"/>
    </p:embeddedFont>
    <p:embeddedFont>
      <p:font typeface="思源宋体 CN" panose="02020400000000000000" pitchFamily="18" charset="-122"/>
      <p:regular r:id="rId60"/>
      <p:bold r:id="rId61"/>
    </p:embeddedFont>
    <p:embeddedFont>
      <p:font typeface="微软雅黑" panose="020B0503020204020204" pitchFamily="34" charset="-122"/>
      <p:regular r:id="rId62"/>
      <p:bold r:id="rId6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861" userDrawn="1">
          <p15:clr>
            <a:srgbClr val="A4A3A4"/>
          </p15:clr>
        </p15:guide>
        <p15:guide id="6" orient="horz" pos="9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0"/>
    <a:srgbClr val="AFABAB"/>
    <a:srgbClr val="203864"/>
    <a:srgbClr val="F9CA82"/>
    <a:srgbClr val="FCDCD0"/>
    <a:srgbClr val="007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0" autoAdjust="0"/>
    <p:restoredTop sz="95858" autoAdjust="0"/>
  </p:normalViewPr>
  <p:slideViewPr>
    <p:cSldViewPr snapToGrid="0" showGuides="1">
      <p:cViewPr varScale="1">
        <p:scale>
          <a:sx n="85" d="100"/>
          <a:sy n="85" d="100"/>
        </p:scale>
        <p:origin x="202" y="69"/>
      </p:cViewPr>
      <p:guideLst>
        <p:guide orient="horz" pos="2254"/>
        <p:guide pos="3840"/>
        <p:guide pos="438"/>
        <p:guide pos="7242"/>
        <p:guide orient="horz" pos="3861"/>
        <p:guide orient="horz" pos="9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09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2633C-A07C-4CC6-B6E4-5F0F9ED20F2D}" type="datetimeFigureOut">
              <a:rPr lang="zh-CN" altLang="en-US" smtClean="0"/>
              <a:t>2026/2/1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2F6F2-F736-47DA-98B3-A1C287CC49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659D8-6542-49B4-A38C-1760BB50B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BA7AFC-2067-89C1-8C26-DEAF6BADF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237528-93A8-7BD4-AEED-E19150462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D1860B-9F31-D8DC-7CAC-D7DFD2CFC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47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F9438-3C0F-9687-13B1-E31449BF1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D066E7-ADFB-F140-B78D-E0DE75916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EC62E2-F4E7-54A3-CBBD-092330E5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0FA02-3C30-817E-C5E0-8FB48A098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77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D541E-2B73-A14D-E6D2-D0B9E43D0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C73F6E-CE1C-ABA6-6416-0EBAEEB1D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4CF661-258E-9529-36B8-71325B98D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95662C-B848-F063-F90D-853E8E127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99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1FEF6-9CC4-E32D-152C-6BB9EEDB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511561-BDBD-9713-F3C5-35F21035F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59AE14-4589-779A-1A5A-AAD66029E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DABBC5-CB55-5B62-5044-380D981BB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255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213B7-6CAD-18B6-BF35-33B8609BD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1B98B5-C47A-DBA5-4A47-94266ABCC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D45C33-B74B-31A7-F614-255C96AD6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F54ABE-476A-52E1-2A11-947D1A18F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10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D856D-BE25-7AF7-43DE-1B135CCAE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43B02F-A9CB-FE28-FA3A-8ECBA9FD4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C82953-4EF5-6A4A-BC5C-F2470BFED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5DEA99-BA38-F43A-F0EC-9E6753508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98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C50E3-62AC-F95F-7ADF-A716B9BAF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F5D522-8AD1-947A-AE0C-F2E746C91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1E90C0-6A98-1E3D-6B8E-DFD3927D1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1E18F-7520-D906-A21F-35674EC39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01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6F0B1-6FDD-52B0-BDFE-4CC997EC8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1E538A-FC19-635B-FDE8-A756486E7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FF7E60-5B7A-B368-E002-55B04D0B8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686BB-38DC-C235-3A2A-123C04FA4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482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8C738-3641-A0FD-57C4-8A85E1FF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A0E629-3FD1-9FAA-2E71-6CDD794BC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4E3F64-F73A-49C2-0B29-019388B31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61A41-319B-36C8-238C-45CF3F29F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056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DA73-B189-7E45-EA26-9E5F16714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F14875-F249-4A29-47B5-FAC4F91CC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B5F99B-FADD-F725-A1F8-565B8F23F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904C37-3AD0-03F0-22AF-D6A7F20E4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58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E228-F37D-ECD1-968A-EAC42FCD4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B8A774-2824-2E38-7B10-BA47A84D8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1A01F0-93F0-A451-1403-192FE8AB8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4F2887-E6B2-DA90-ECF9-7BF7D4487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765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70901-A05D-E358-FC98-E5C8BA900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EA553D-C616-2719-4F23-8B7A8AEED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AF8426-540D-94D0-0C2E-5A6EC9B5D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6FD266-4482-5B3E-5FBC-EC4D31C92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39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01B2-A16D-3971-97A1-BB93C161F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ED5507-533D-705F-D6CC-9B60D5F17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E379BE-1B67-A123-57F6-5AF18F38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714B06-6B4C-4508-B7A0-6E8035DFF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345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3310E-042D-DBBF-8B50-5EB442C9A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6FEE7A-1377-6163-1740-6DFFDDC1A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CBDEE9-92EE-5A07-D889-8A97312E8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F4C2CE-D51E-C3EF-0F7E-02D14BEFA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264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FC7AA-4FB6-F3D9-64B6-47972B0B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E61A00-0432-3F57-CC87-A88D988AA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8E2054-603E-C4DA-E898-9FB084135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84585D-AB28-4832-0B50-0C99BB7C6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414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FDD2-4EBC-A6EC-905D-A6E8D87DA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9E2BB8-C2FB-EE38-EE7B-B98FE44DD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BDBB34-9C8A-9BA3-B424-C3371FE82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9A7CB-C176-B0AD-AD60-681DC72B2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523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4E4F8-D4D1-D8F0-CE11-49B18126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47839A-FE06-2327-55E3-43B258243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6003DA-9A6E-6F01-0FB1-E35E7F6E7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4BBDF-BB41-31C0-3062-4F6C2D062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1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89194-0D82-55C7-B749-1A2163678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4A82AA-58CC-5501-53A7-C21D6BAC5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EAEC30-8A72-1431-A08C-09E5060CB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72575F-9530-42EB-4B2F-561AE273B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12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68741-7127-A201-CEC5-EEA6C101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4BB170D-92FE-8D4F-8D87-A1824181B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7B3C1F-EF0D-4717-7121-1251FA044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D1C02D-A4B8-F472-F794-58B184130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220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EDFF-67B3-48F8-6FA8-0C859BA47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763989-CD92-BB9A-F308-F555E44C4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FEAFC2-63E8-278F-A6C5-84CF0B9AD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A870FF-5115-662D-E2BA-1E798929A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232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3EE6B-6092-4AE7-0A7F-7585C926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2D34CD-4182-02D3-A3F2-39A496D36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D7B820-7B8F-E2E8-6C1D-2C52C7D6E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74DEB3-0235-57B7-9AE5-641B1251D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69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57CD-36C1-C09C-4393-B58463672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D639C4-91F7-D3BE-49DA-E1E50FA77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C49803-7EBB-DA4B-9617-739871449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D68ACF-40C4-0E4E-FF64-CAD43E4F06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261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C298E-7E0B-82B1-4DCC-4362FCA83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34702C-7C27-3443-771F-3C686C28F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80D276-532C-4BB1-53F7-DB9139B3D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418F63-0667-F5B3-1BF5-C7DBDD32B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69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C50B4-710F-E2A2-8956-90EEADFC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446F43-25D5-B07F-65E0-5084143BA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E61A90-727A-0C63-078D-8A923E91B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D6BA7D-ED3D-AC00-8403-194A917C0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02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FF0A4-FFFB-C5F2-2A26-A999E5EA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0AE66A-7C97-1BAC-657C-6202A12C5E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C0665F-403D-E1B0-5D42-7D1D3056F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EF8DD9-044B-6C74-DA0B-2D39B5288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41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1BFB-087C-3178-B217-A2503D2DA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E82E8C-5593-DB7C-7181-8D65CD5A3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760EC6-8630-035A-76A1-5FCAF36EF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9C3E2-1C78-8D49-A6DB-612910A57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84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B0E33-87F7-861A-79C3-B495F029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9BA237-BF0C-06F3-C0CD-3E5841D97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05D2DC-DAF3-DFCC-121F-34872E3A4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917B78-870D-23F9-C565-12D1338B6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604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88CE0-E55E-A1EC-37C0-BAAE2F95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98C3D6-BA1F-20AA-545E-F207BB75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A49005-E66E-061C-ED33-31D2B9C58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08C26F-63C7-3FF9-3273-3CF01CB06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57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75C2-449D-EAF7-8E3C-BAE8661E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3AEB04-9C14-6BD7-0A76-51F1A3A8F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39B60A-F0D4-6B19-CBDF-AB834F76E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6AFFF7-1677-9882-665D-FBD55E44B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8753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CB568-FF41-D40A-8548-ECED6B85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A16D8B-EFFA-A63C-3B06-36504E8A7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2A83FF-487B-D575-2625-6524EF8CB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B4EA32-F392-1399-CBE9-3DD0DB97D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95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A528B-EA07-7525-3F76-953E2BDF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57DC3A-D728-6025-9470-0299C8541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E90C1D-8E68-8288-0AAB-F2152EACA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3AF6C2-B3D8-890F-D6E7-D029ADFEA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01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D7A29-C3F4-CCC1-3815-13CE5294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3A7DB6-66FE-9A00-9C41-D7B9C1A2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092D03-11DE-B205-A9F4-C98B73A47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71001-7DF8-4990-CCAD-3545E7AB1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29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D736A-BC18-172C-5A0F-F5BD903D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293EB8-047F-6441-0D7C-DF0A3A8DA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CBF0D8-1480-B6C0-3B56-1DFD86DCC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4B83F-4FE4-6CED-C3B8-1B016C490A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45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91673-7793-4E37-460E-332F98A7A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4444AE-18B8-4880-6091-8681F2E75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B1470D-9A90-C69A-89D0-E0BA39C0B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FE41D-8474-40AB-EC6C-7B7A63D1C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99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26B6F-1A23-6972-CB6F-07B8EB6E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D248BB-B3DD-501A-3E7E-4A5F4920C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A0E029-20BA-0581-C142-A87DB0EDF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D59BB2-66DB-6D2F-7918-8AC13904A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83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781FC-97DD-89D9-BD7A-66B29E53E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FAC1BA-15A3-37F5-9058-B6D080DEC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D2A6B4-5431-043D-1DD3-F7802E63B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96E980-E6BE-2752-4212-1226E078A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01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AC460-624E-AFC5-0FF0-38470C606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924048-2AA5-8566-21D3-BFC008A15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68105B-B0A9-6F60-FF71-FB3398F59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7933BE-A587-D60E-DDDB-EFDE31F8A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7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F6D99-D9E9-EC0A-29CD-F6814A8F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18DE65-F84C-DBA7-598B-A9FDD0C0E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031C86-C9A1-AB35-FE4B-AD9BC1A68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FBC57E-BEA6-E38D-28EE-B435A13CA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F6F2-F736-47DA-98B3-A1C287CC49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4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 userDrawn="1"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矩形 8"/>
          <p:cNvSpPr/>
          <p:nvPr userDrawn="1"/>
        </p:nvSpPr>
        <p:spPr>
          <a:xfrm>
            <a:off x="5016000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9"/>
          <p:cNvSpPr/>
          <p:nvPr userDrawn="1"/>
        </p:nvSpPr>
        <p:spPr>
          <a:xfrm>
            <a:off x="7395299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文本框 10"/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题目回顾</a:t>
            </a:r>
          </a:p>
        </p:txBody>
      </p:sp>
      <p:sp>
        <p:nvSpPr>
          <p:cNvPr id="11" name="文本框 12"/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理论模型</a:t>
            </a:r>
          </a:p>
        </p:txBody>
      </p:sp>
      <p:sp>
        <p:nvSpPr>
          <p:cNvPr id="12" name="文本框 13"/>
          <p:cNvSpPr txBox="1"/>
          <p:nvPr userDrawn="1"/>
        </p:nvSpPr>
        <p:spPr>
          <a:xfrm>
            <a:off x="7395299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关键参数</a:t>
            </a:r>
            <a:endParaRPr kumimoji="1" lang="en-US" altLang="zh-CN" sz="2000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3" name="矩形 11"/>
          <p:cNvSpPr/>
          <p:nvPr userDrawn="1"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4" name="文本框 14"/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初步分析</a:t>
            </a:r>
          </a:p>
        </p:txBody>
      </p:sp>
      <p:sp>
        <p:nvSpPr>
          <p:cNvPr id="15" name="矩形 15"/>
          <p:cNvSpPr/>
          <p:nvPr userDrawn="1"/>
        </p:nvSpPr>
        <p:spPr>
          <a:xfrm>
            <a:off x="9758574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6" name="文本框 16"/>
          <p:cNvSpPr txBox="1"/>
          <p:nvPr userDrawn="1"/>
        </p:nvSpPr>
        <p:spPr>
          <a:xfrm>
            <a:off x="9758574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总结展望</a:t>
            </a:r>
            <a:endParaRPr kumimoji="1" lang="en-US" altLang="zh-CN" sz="2000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 userDrawn="1"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矩形 8"/>
          <p:cNvSpPr/>
          <p:nvPr userDrawn="1"/>
        </p:nvSpPr>
        <p:spPr>
          <a:xfrm>
            <a:off x="5016000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矩形 9"/>
          <p:cNvSpPr/>
          <p:nvPr userDrawn="1"/>
        </p:nvSpPr>
        <p:spPr>
          <a:xfrm>
            <a:off x="7395299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矩形 11"/>
          <p:cNvSpPr/>
          <p:nvPr userDrawn="1"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矩形 15"/>
          <p:cNvSpPr/>
          <p:nvPr userDrawn="1"/>
        </p:nvSpPr>
        <p:spPr>
          <a:xfrm>
            <a:off x="9758574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7" name="文本框 10"/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题目回顾</a:t>
            </a:r>
          </a:p>
        </p:txBody>
      </p:sp>
      <p:sp>
        <p:nvSpPr>
          <p:cNvPr id="18" name="文本框 12"/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理论模型</a:t>
            </a:r>
          </a:p>
        </p:txBody>
      </p:sp>
      <p:sp>
        <p:nvSpPr>
          <p:cNvPr id="19" name="文本框 13"/>
          <p:cNvSpPr txBox="1"/>
          <p:nvPr userDrawn="1"/>
        </p:nvSpPr>
        <p:spPr>
          <a:xfrm>
            <a:off x="7395299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关键参数</a:t>
            </a:r>
            <a:endParaRPr kumimoji="1" lang="en-US" altLang="zh-CN" sz="2000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0" name="文本框 14"/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初步分析</a:t>
            </a:r>
          </a:p>
        </p:txBody>
      </p:sp>
      <p:sp>
        <p:nvSpPr>
          <p:cNvPr id="21" name="文本框 16"/>
          <p:cNvSpPr txBox="1"/>
          <p:nvPr userDrawn="1"/>
        </p:nvSpPr>
        <p:spPr>
          <a:xfrm>
            <a:off x="9758574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总结展望</a:t>
            </a:r>
            <a:endParaRPr kumimoji="1" lang="en-US" altLang="zh-CN" sz="2000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/>
          <p:cNvSpPr/>
          <p:nvPr userDrawn="1"/>
        </p:nvSpPr>
        <p:spPr>
          <a:xfrm>
            <a:off x="5016000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矩形 9"/>
          <p:cNvSpPr/>
          <p:nvPr userDrawn="1"/>
        </p:nvSpPr>
        <p:spPr>
          <a:xfrm>
            <a:off x="7395299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矩形 11"/>
          <p:cNvSpPr/>
          <p:nvPr userDrawn="1"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矩形 15"/>
          <p:cNvSpPr/>
          <p:nvPr userDrawn="1"/>
        </p:nvSpPr>
        <p:spPr>
          <a:xfrm>
            <a:off x="9758574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文本框 12"/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理论模型</a:t>
            </a:r>
          </a:p>
        </p:txBody>
      </p:sp>
      <p:sp>
        <p:nvSpPr>
          <p:cNvPr id="7" name="文本框 13"/>
          <p:cNvSpPr txBox="1"/>
          <p:nvPr userDrawn="1"/>
        </p:nvSpPr>
        <p:spPr>
          <a:xfrm>
            <a:off x="7395299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关键参数</a:t>
            </a:r>
            <a:endParaRPr kumimoji="1" lang="en-US" altLang="zh-CN" sz="2000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文本框 14"/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初步分析</a:t>
            </a:r>
          </a:p>
        </p:txBody>
      </p:sp>
      <p:sp>
        <p:nvSpPr>
          <p:cNvPr id="9" name="文本框 16"/>
          <p:cNvSpPr txBox="1"/>
          <p:nvPr userDrawn="1"/>
        </p:nvSpPr>
        <p:spPr>
          <a:xfrm>
            <a:off x="9758574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总结展望</a:t>
            </a:r>
            <a:endParaRPr kumimoji="1" lang="en-US" altLang="zh-CN" sz="2000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矩形 7"/>
          <p:cNvSpPr/>
          <p:nvPr userDrawn="1"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题目回顾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/>
          <p:cNvSpPr/>
          <p:nvPr userDrawn="1"/>
        </p:nvSpPr>
        <p:spPr>
          <a:xfrm>
            <a:off x="7395299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矩形 15"/>
          <p:cNvSpPr/>
          <p:nvPr userDrawn="1"/>
        </p:nvSpPr>
        <p:spPr>
          <a:xfrm>
            <a:off x="9758574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文本框 12"/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理论模型</a:t>
            </a:r>
          </a:p>
        </p:txBody>
      </p:sp>
      <p:sp>
        <p:nvSpPr>
          <p:cNvPr id="5" name="文本框 13"/>
          <p:cNvSpPr txBox="1"/>
          <p:nvPr userDrawn="1"/>
        </p:nvSpPr>
        <p:spPr>
          <a:xfrm>
            <a:off x="7395299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关键参数</a:t>
            </a:r>
            <a:endParaRPr kumimoji="1" lang="en-US" altLang="zh-CN" sz="2000" b="1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文本框 16"/>
          <p:cNvSpPr txBox="1"/>
          <p:nvPr userDrawn="1"/>
        </p:nvSpPr>
        <p:spPr>
          <a:xfrm>
            <a:off x="9758574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总结展望</a:t>
            </a:r>
            <a:endParaRPr kumimoji="1" lang="en-US" altLang="zh-CN" sz="2000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矩形 11"/>
          <p:cNvSpPr/>
          <p:nvPr userDrawn="1"/>
        </p:nvSpPr>
        <p:spPr>
          <a:xfrm>
            <a:off x="4999976" y="654029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矩形 11"/>
          <p:cNvSpPr/>
          <p:nvPr userDrawn="1"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14"/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初步分析</a:t>
            </a:r>
          </a:p>
        </p:txBody>
      </p:sp>
      <p:sp>
        <p:nvSpPr>
          <p:cNvPr id="10" name="矩形 7"/>
          <p:cNvSpPr/>
          <p:nvPr userDrawn="1"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题目回顾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/>
          <p:nvPr userDrawn="1"/>
        </p:nvSpPr>
        <p:spPr>
          <a:xfrm>
            <a:off x="9758574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3"/>
          <p:cNvSpPr txBox="1"/>
          <p:nvPr userDrawn="1"/>
        </p:nvSpPr>
        <p:spPr>
          <a:xfrm>
            <a:off x="7395299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关键参数</a:t>
            </a:r>
            <a:endParaRPr kumimoji="1" lang="en-US" altLang="zh-CN" sz="2000" i="0" dirty="0">
              <a:solidFill>
                <a:schemeClr val="bg2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文本框 16"/>
          <p:cNvSpPr txBox="1"/>
          <p:nvPr userDrawn="1"/>
        </p:nvSpPr>
        <p:spPr>
          <a:xfrm>
            <a:off x="9758574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总结展望</a:t>
            </a:r>
            <a:endParaRPr kumimoji="1" lang="en-US" altLang="zh-CN" sz="2000" b="1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395299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" name="文本框 12"/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理论模型</a:t>
            </a:r>
          </a:p>
        </p:txBody>
      </p:sp>
      <p:sp>
        <p:nvSpPr>
          <p:cNvPr id="7" name="矩形 11"/>
          <p:cNvSpPr/>
          <p:nvPr userDrawn="1"/>
        </p:nvSpPr>
        <p:spPr>
          <a:xfrm>
            <a:off x="4999976" y="654029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矩形 11"/>
          <p:cNvSpPr/>
          <p:nvPr userDrawn="1"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14"/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初步分析</a:t>
            </a:r>
          </a:p>
        </p:txBody>
      </p:sp>
      <p:sp>
        <p:nvSpPr>
          <p:cNvPr id="10" name="矩形 7"/>
          <p:cNvSpPr/>
          <p:nvPr userDrawn="1"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题目回顾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 userDrawn="1"/>
        </p:nvSpPr>
        <p:spPr>
          <a:xfrm>
            <a:off x="273426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矩形 11"/>
          <p:cNvSpPr/>
          <p:nvPr userDrawn="1"/>
        </p:nvSpPr>
        <p:spPr>
          <a:xfrm>
            <a:off x="2636701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文本框 10"/>
          <p:cNvSpPr txBox="1"/>
          <p:nvPr userDrawn="1"/>
        </p:nvSpPr>
        <p:spPr>
          <a:xfrm>
            <a:off x="273426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题目回顾</a:t>
            </a:r>
          </a:p>
        </p:txBody>
      </p:sp>
      <p:sp>
        <p:nvSpPr>
          <p:cNvPr id="5" name="文本框 12"/>
          <p:cNvSpPr txBox="1"/>
          <p:nvPr userDrawn="1"/>
        </p:nvSpPr>
        <p:spPr>
          <a:xfrm>
            <a:off x="5016000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理论模型</a:t>
            </a:r>
          </a:p>
        </p:txBody>
      </p:sp>
      <p:sp>
        <p:nvSpPr>
          <p:cNvPr id="6" name="文本框 13"/>
          <p:cNvSpPr txBox="1"/>
          <p:nvPr userDrawn="1"/>
        </p:nvSpPr>
        <p:spPr>
          <a:xfrm>
            <a:off x="7395299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关键参数</a:t>
            </a:r>
            <a:endParaRPr kumimoji="1" lang="en-US" altLang="zh-CN" sz="2000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文本框 14"/>
          <p:cNvSpPr txBox="1"/>
          <p:nvPr userDrawn="1"/>
        </p:nvSpPr>
        <p:spPr>
          <a:xfrm>
            <a:off x="2636701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初步分析</a:t>
            </a:r>
          </a:p>
        </p:txBody>
      </p:sp>
      <p:sp>
        <p:nvSpPr>
          <p:cNvPr id="8" name="文本框 16"/>
          <p:cNvSpPr txBox="1"/>
          <p:nvPr userDrawn="1"/>
        </p:nvSpPr>
        <p:spPr>
          <a:xfrm>
            <a:off x="9758574" y="61401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0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总结展望</a:t>
            </a:r>
            <a:endParaRPr kumimoji="1" lang="en-US" altLang="zh-CN" sz="2000" b="0" i="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矩形 11"/>
          <p:cNvSpPr/>
          <p:nvPr userDrawn="1"/>
        </p:nvSpPr>
        <p:spPr>
          <a:xfrm>
            <a:off x="5016000" y="654029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395299" y="654758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矩形 11"/>
          <p:cNvSpPr/>
          <p:nvPr userDrawn="1"/>
        </p:nvSpPr>
        <p:spPr>
          <a:xfrm>
            <a:off x="9774598" y="6540293"/>
            <a:ext cx="216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4101863" y="6545416"/>
            <a:ext cx="288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229341" y="6539783"/>
            <a:ext cx="2880000" cy="144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4101863" y="614530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稳定性获得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229341" y="614530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变量影响</a:t>
            </a:r>
            <a:endParaRPr kumimoji="1" lang="en-US" altLang="zh-CN" sz="2000" i="0" dirty="0">
              <a:solidFill>
                <a:schemeClr val="bg2">
                  <a:lumMod val="6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2" name="矩形 7"/>
          <p:cNvSpPr/>
          <p:nvPr userDrawn="1"/>
        </p:nvSpPr>
        <p:spPr>
          <a:xfrm>
            <a:off x="694385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3" name="文本框 10"/>
          <p:cNvSpPr txBox="1"/>
          <p:nvPr userDrawn="1"/>
        </p:nvSpPr>
        <p:spPr>
          <a:xfrm>
            <a:off x="694385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理论模型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101863" y="6545416"/>
            <a:ext cx="2880000" cy="1440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8229341" y="6539783"/>
            <a:ext cx="288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4101863" y="614530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i="0" dirty="0">
                <a:solidFill>
                  <a:schemeClr val="bg2">
                    <a:lumMod val="6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稳定性获得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8229341" y="6145306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变量影响</a:t>
            </a:r>
          </a:p>
        </p:txBody>
      </p:sp>
      <p:sp>
        <p:nvSpPr>
          <p:cNvPr id="6" name="矩形 7"/>
          <p:cNvSpPr/>
          <p:nvPr userDrawn="1"/>
        </p:nvSpPr>
        <p:spPr>
          <a:xfrm>
            <a:off x="694385" y="6547583"/>
            <a:ext cx="2160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7" name="文本框 10"/>
          <p:cNvSpPr txBox="1"/>
          <p:nvPr userDrawn="1"/>
        </p:nvSpPr>
        <p:spPr>
          <a:xfrm>
            <a:off x="694385" y="6145306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0" dirty="0">
                <a:latin typeface="华文仿宋" panose="02010600040101010101" pitchFamily="2" charset="-122"/>
                <a:ea typeface="华文仿宋" panose="02010600040101010101" pitchFamily="2" charset="-122"/>
              </a:rPr>
              <a:t>理论模型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/>
          <p:nvPr userDrawn="1"/>
        </p:nvSpPr>
        <p:spPr>
          <a:xfrm>
            <a:off x="10313468" y="134143"/>
            <a:ext cx="649393" cy="441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kumimoji="1" lang="zh-CN" altLang="en-US" sz="20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D1D33E-8377-4FB6-ABF8-7312D418196A}" type="slidenum">
              <a:rPr lang="en-US" sz="2000" smtClean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‹#›</a:t>
            </a:fld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583134" y="169998"/>
            <a:ext cx="137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Cambria" panose="02040503050406030204" pitchFamily="18" charset="0"/>
                <a:ea typeface="Cambria" panose="02040503050406030204" pitchFamily="18" charset="0"/>
              </a:rPr>
              <a:t>CUPT 2025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1956000" y="282665"/>
            <a:ext cx="8280000" cy="14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形 5"/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80561" b="-400"/>
          <a:stretch>
            <a:fillRect/>
          </a:stretch>
        </p:blipFill>
        <p:spPr>
          <a:xfrm>
            <a:off x="10819135" y="-48698"/>
            <a:ext cx="1372866" cy="13578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3" Type="http://schemas.openxmlformats.org/officeDocument/2006/relationships/tags" Target="../tags/tag64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tags" Target="../tags/tag81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3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3" Type="http://schemas.openxmlformats.org/officeDocument/2006/relationships/tags" Target="../tags/tag92.xml"/><Relationship Id="rId21" Type="http://schemas.openxmlformats.org/officeDocument/2006/relationships/tags" Target="../tags/tag110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image" Target="../media/image3.pn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5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8.xml"/><Relationship Id="rId4" Type="http://schemas.openxmlformats.org/officeDocument/2006/relationships/image" Target="../media/image44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3" Type="http://schemas.openxmlformats.org/officeDocument/2006/relationships/tags" Target="../tags/tag121.xml"/><Relationship Id="rId21" Type="http://schemas.openxmlformats.org/officeDocument/2006/relationships/tags" Target="../tags/tag139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image" Target="../media/image3.png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5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Relationship Id="rId6" Type="http://schemas.openxmlformats.org/officeDocument/2006/relationships/image" Target="../media/image58.png"/><Relationship Id="rId5" Type="http://schemas.openxmlformats.org/officeDocument/2006/relationships/image" Target="../media/image38.jp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image" Target="../media/image3.png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2546316"/>
            <a:ext cx="12192000" cy="9724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0" y="3518773"/>
            <a:ext cx="12192000" cy="518886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172674" y="2180857"/>
            <a:ext cx="324000" cy="32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920674" y="1928857"/>
            <a:ext cx="252000" cy="252000"/>
          </a:xfrm>
          <a:prstGeom prst="rect">
            <a:avLst/>
          </a:prstGeom>
          <a:solidFill>
            <a:srgbClr val="005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10201276" y="2787805"/>
            <a:ext cx="555624" cy="489478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1" name="图形 5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561" b="-400"/>
          <a:stretch>
            <a:fillRect/>
          </a:stretch>
        </p:blipFill>
        <p:spPr>
          <a:xfrm>
            <a:off x="498648" y="2277228"/>
            <a:ext cx="2022301" cy="200010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640275" y="2678601"/>
            <a:ext cx="8280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000" b="1" dirty="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非平衡电桥的</a:t>
            </a:r>
            <a:r>
              <a:rPr lang="zh-CN" sz="4000"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数字化</a:t>
            </a:r>
            <a:r>
              <a:rPr lang="en-US" altLang="zh-CN" sz="4000"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</a:t>
            </a:r>
            <a:r>
              <a:rPr lang="zh-CN" altLang="en-US" sz="4000" b="1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期末报告</a:t>
            </a:r>
            <a:endParaRPr lang="zh-CN" sz="4000" b="1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688242" y="3588471"/>
            <a:ext cx="87390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报告人：严济慈物理科技英才班</a:t>
            </a:r>
            <a:r>
              <a:rPr lang="en-US" altLang="zh-CN" sz="20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陈</a:t>
            </a:r>
            <a:r>
              <a:rPr lang="zh-CN" altLang="en-US" sz="200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联宇</a:t>
            </a:r>
            <a:r>
              <a:rPr lang="en-US" altLang="zh-CN" sz="200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李</a:t>
            </a:r>
            <a:r>
              <a:rPr lang="zh-CN" altLang="en-US" sz="20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若贤</a:t>
            </a:r>
          </a:p>
        </p:txBody>
      </p:sp>
      <p:sp>
        <p:nvSpPr>
          <p:cNvPr id="2" name="矩形 1"/>
          <p:cNvSpPr/>
          <p:nvPr/>
        </p:nvSpPr>
        <p:spPr>
          <a:xfrm>
            <a:off x="69850" y="124460"/>
            <a:ext cx="1777365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altLang="zh-CN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25641"/>
            <a:ext cx="3889375" cy="47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24"/>
    </mc:Choice>
    <mc:Fallback xmlns="">
      <p:transition advTm="7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0" grpId="0" bldLvl="0" animBg="1"/>
      <p:bldP spid="43" grpId="0" bldLvl="0" animBg="1"/>
      <p:bldP spid="44" grpId="0" bldLvl="0" animBg="1"/>
      <p:bldP spid="46" grpId="0" bldLvl="0" animBg="1"/>
      <p:bldP spid="42" grpId="0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1AD34-34E8-48F1-87C9-01B16AD20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3B7F1B-159C-2B07-31C4-5DADF98F312E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0A485C-0CE4-4727-6DFE-231B3B42A085}"/>
                  </a:ext>
                </a:extLst>
              </p:cNvPr>
              <p:cNvSpPr txBox="1"/>
              <p:nvPr/>
            </p:nvSpPr>
            <p:spPr>
              <a:xfrm>
                <a:off x="642771" y="1185123"/>
                <a:ext cx="11167156" cy="53314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200" b="1" strike="sngStrike" dirty="0">
                    <a:latin typeface="方正准雅宋_GBK" panose="02000000000000000000" pitchFamily="2" charset="-122"/>
                    <a:ea typeface="方正准雅宋_GBK" panose="02000000000000000000" pitchFamily="2" charset="-122"/>
                  </a:rPr>
                  <a:t>以电位器作为电阻控制核心</a:t>
                </a:r>
                <a:endParaRPr lang="en-US" altLang="zh-CN" sz="2200" b="1" strike="sngStrike" dirty="0">
                  <a:latin typeface="方正准雅宋_GBK" panose="02000000000000000000" pitchFamily="2" charset="-122"/>
                  <a:ea typeface="方正准雅宋_GBK" panose="02000000000000000000" pitchFamily="2" charset="-122"/>
                </a:endParaRPr>
              </a:p>
              <a:p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利用树莓派作为主控单元</a:t>
                </a:r>
                <a:r>
                  <a:rPr lang="en-US" altLang="zh-CN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通过控制数字电位器芯片的步进从而实现电阻的动态调节</a:t>
                </a:r>
                <a:r>
                  <a:rPr lang="en-US" altLang="zh-CN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 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我们在调研中重点考察了 </a:t>
                </a:r>
                <a:r>
                  <a:rPr lang="en-US" altLang="zh-CN" sz="2200" dirty="0">
                    <a:highlight>
                      <a:srgbClr val="FFFF00"/>
                    </a:highlight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MCP41HV51-103E/ST</a:t>
                </a:r>
                <a:r>
                  <a:rPr lang="en-US" altLang="zh-CN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 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和 </a:t>
                </a:r>
                <a:r>
                  <a:rPr lang="en-US" altLang="zh-CN" sz="2200" dirty="0">
                    <a:highlight>
                      <a:srgbClr val="FFFF00"/>
                    </a:highlight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AD5235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 等型号</a:t>
                </a:r>
                <a:r>
                  <a:rPr lang="en-US" altLang="zh-CN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</a:t>
                </a:r>
              </a:p>
              <a:p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经过查阅官网数据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我们发现这类 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7/8-bit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数字电位器芯片虽然调节方便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但在</a:t>
                </a:r>
                <a:r>
                  <a:rPr lang="zh-CN" altLang="en-US" sz="2200" b="1">
                    <a:solidFill>
                      <a:srgbClr val="FF000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精度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上存在严重不足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由于它们一般是给对精度</a:t>
                </a:r>
                <a:r>
                  <a:rPr lang="zh-CN" altLang="en-US" sz="220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需求较低的场景设计 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(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如音量调节使用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),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其电阻公差甚至可以高达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 </m:t>
                    </m:r>
                    <m:r>
                      <a:rPr lang="en-US" altLang="zh-CN" sz="22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±20</m:t>
                    </m:r>
                    <m:r>
                      <a:rPr lang="en-US" altLang="zh-CN" sz="22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%</m:t>
                    </m:r>
                  </m:oMath>
                </a14:m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这难以满足非平衡电桥作为高精度电阻测量的需要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</a:t>
                </a: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200" b="1" strike="sngStrike" dirty="0">
                    <a:latin typeface="方正准雅宋_GBK" panose="02000000000000000000" pitchFamily="2" charset="-122"/>
                    <a:ea typeface="方正准雅宋_GBK" panose="02000000000000000000" pitchFamily="2" charset="-122"/>
                  </a:rPr>
                  <a:t>以 </a:t>
                </a:r>
                <a:r>
                  <a:rPr lang="en-US" altLang="zh-CN" sz="2200" b="1" strike="sngStrike" dirty="0">
                    <a:latin typeface="方正准雅宋_GBK" panose="02000000000000000000" pitchFamily="2" charset="-122"/>
                    <a:ea typeface="方正准雅宋_GBK" panose="02000000000000000000" pitchFamily="2" charset="-122"/>
                  </a:rPr>
                  <a:t>PCB </a:t>
                </a:r>
                <a:r>
                  <a:rPr lang="zh-CN" altLang="en-US" sz="2200" b="1" strike="sngStrike" dirty="0">
                    <a:latin typeface="方正准雅宋_GBK" panose="02000000000000000000" pitchFamily="2" charset="-122"/>
                    <a:ea typeface="方正准雅宋_GBK" panose="02000000000000000000" pitchFamily="2" charset="-122"/>
                  </a:rPr>
                  <a:t>板作为电阻控制核心</a:t>
                </a:r>
                <a:endParaRPr lang="en-US" altLang="zh-CN" sz="2200" b="1" strike="sngStrike" dirty="0">
                  <a:latin typeface="方正准雅宋_GBK" panose="02000000000000000000" pitchFamily="2" charset="-122"/>
                  <a:ea typeface="方正准雅宋_GBK" panose="02000000000000000000" pitchFamily="2" charset="-122"/>
                </a:endParaRPr>
              </a:p>
              <a:p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参考工业级程控电阻的设计思路</a:t>
                </a:r>
                <a:r>
                  <a:rPr lang="en-US" altLang="zh-CN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使用 </a:t>
                </a:r>
                <a:r>
                  <a:rPr lang="en-US" altLang="zh-CN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EDA 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软件绘制电路原理图与 </a:t>
                </a:r>
                <a:r>
                  <a:rPr lang="en-US" altLang="zh-CN" sz="2200" dirty="0">
                    <a:highlight>
                      <a:srgbClr val="FFFF00"/>
                    </a:highlight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PCB </a:t>
                </a:r>
                <a:r>
                  <a:rPr lang="zh-CN" altLang="en-US" sz="2200">
                    <a:highlight>
                      <a:srgbClr val="FFFF00"/>
                    </a:highlight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版图</a:t>
                </a:r>
                <a:r>
                  <a:rPr lang="zh-CN" altLang="en-US" sz="22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 </a:t>
                </a:r>
                <a:r>
                  <a:rPr lang="en-US" altLang="zh-CN" sz="22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(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或者直接参考网上开源的程控电阻板</a:t>
                </a:r>
                <a:r>
                  <a:rPr lang="en-US" altLang="zh-CN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), 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在嘉立创等平台制板</a:t>
                </a:r>
                <a:r>
                  <a:rPr lang="en-US" altLang="zh-CN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并</a:t>
                </a:r>
                <a:r>
                  <a:rPr lang="zh-CN" altLang="en-US" sz="2200" dirty="0">
                    <a:highlight>
                      <a:srgbClr val="FFFF00"/>
                    </a:highlight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采购大量贴片元件</a:t>
                </a:r>
                <a:r>
                  <a:rPr lang="zh-CN" altLang="en-US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进行焊接组装</a:t>
                </a:r>
                <a:r>
                  <a:rPr lang="en-US" altLang="zh-CN" sz="220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</a:t>
                </a:r>
              </a:p>
              <a:p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该方案涉及一个庞大的 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BOM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表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对于门外汉而言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我们难以把握繁多的元器件型号种类之间的区别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;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从零开始学习 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PCB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布局布线也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过于困难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虽然有较好效果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但时间成本巨大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难以选用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</a:t>
                </a:r>
              </a:p>
              <a:p>
                <a:endParaRPr lang="en-US" altLang="zh-CN" sz="2200" dirty="0">
                  <a:solidFill>
                    <a:schemeClr val="accent1">
                      <a:lumMod val="75000"/>
                    </a:schemeClr>
                  </a:solidFill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并且它们能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承受的电流都较小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可能不利于后续工作的展开</a:t>
                </a:r>
                <a:r>
                  <a:rPr lang="en-US" altLang="zh-CN" sz="2200" dirty="0">
                    <a:solidFill>
                      <a:schemeClr val="accent1">
                        <a:lumMod val="75000"/>
                      </a:schemeClr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0A485C-0CE4-4727-6DFE-231B3B42A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71" y="1185123"/>
                <a:ext cx="11167156" cy="5331460"/>
              </a:xfrm>
              <a:prstGeom prst="rect">
                <a:avLst/>
              </a:prstGeom>
              <a:blipFill>
                <a:blip r:embed="rId4"/>
                <a:stretch>
                  <a:fillRect l="-710" t="-686" r="-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CEA45EE-4624-9412-8294-9CC181B46509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方案设计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19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4A2C2-D765-C24E-1A2C-B81709FD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4E22B16-F1AA-EFBB-58F0-6D0DE93B3647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A82D5F-B54D-6D05-3683-DB51D5FDBE20}"/>
              </a:ext>
            </a:extLst>
          </p:cNvPr>
          <p:cNvSpPr txBox="1"/>
          <p:nvPr/>
        </p:nvSpPr>
        <p:spPr>
          <a:xfrm>
            <a:off x="5956479" y="839586"/>
            <a:ext cx="5743977" cy="5812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2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最终采取方案如左</a:t>
            </a:r>
            <a:r>
              <a:rPr lang="en-US" altLang="zh-CN" sz="22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</a:p>
          <a:p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利用</a:t>
            </a:r>
            <a:r>
              <a:rPr lang="zh-CN" altLang="en-US" sz="2200" b="1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单片机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作为主控单元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配合八位继电器模块构建二进制电阻网络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通过控制单片机输出电频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控制继电器的吸合与断开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从而以二进制组合的方式将金属膜电阻接入电路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  <a:p>
            <a:endParaRPr lang="en-US" altLang="zh-CN" sz="2200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其具有以下优点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</a:t>
            </a:r>
          </a:p>
          <a:p>
            <a:r>
              <a:rPr lang="en-US" altLang="zh-CN" sz="14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</a:t>
            </a:r>
          </a:p>
          <a:p>
            <a:r>
              <a:rPr lang="zh-CN" altLang="en-US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→ </a:t>
            </a:r>
            <a:r>
              <a:rPr lang="zh-CN" altLang="en-US" sz="2200" b="1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精度</a:t>
            </a:r>
            <a:r>
              <a:rPr lang="zh-CN" altLang="en-US" sz="2200" b="1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可控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可以直接购买精度为 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1%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甚至 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0.1%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的金属膜色环</a:t>
            </a:r>
            <a:r>
              <a:rPr lang="zh-CN" altLang="en-US" sz="22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</a:t>
            </a:r>
            <a:r>
              <a:rPr lang="en-US" altLang="zh-CN" sz="22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  <a:r>
              <a:rPr lang="zh-CN" altLang="en-US" sz="22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继电器的接通电阻小</a:t>
            </a:r>
            <a:r>
              <a:rPr lang="en-US" altLang="zh-CN" sz="22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  <a:endParaRPr lang="en-US" altLang="zh-CN" sz="22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r>
              <a:rPr lang="zh-CN" altLang="en-US" sz="14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</a:t>
            </a:r>
          </a:p>
          <a:p>
            <a:r>
              <a:rPr lang="zh-CN" altLang="en-US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→ </a:t>
            </a:r>
            <a:r>
              <a:rPr lang="zh-CN" altLang="en-US" sz="2200" b="1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实现</a:t>
            </a:r>
            <a:r>
              <a:rPr lang="zh-CN" altLang="en-US" sz="2200" b="1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简单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继电器模块是现成的组件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控制逻辑简单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无需复杂的通信协议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  <a:p>
            <a:r>
              <a:rPr lang="zh-CN" altLang="en-US" sz="14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</a:t>
            </a:r>
          </a:p>
          <a:p>
            <a:r>
              <a:rPr lang="zh-CN" altLang="en-US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→ </a:t>
            </a:r>
            <a:r>
              <a:rPr lang="zh-CN" altLang="en-US" sz="2200" b="1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鲁棒性</a:t>
            </a:r>
            <a:r>
              <a:rPr lang="zh-CN" altLang="en-US" sz="2200" b="1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强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导通电阻较小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且能承受较大的电流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(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相对于那些只能承受几毫安的电位器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)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非常适合电桥电路的应用</a:t>
            </a:r>
            <a:r>
              <a:rPr lang="zh-CN" altLang="en-US" sz="22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场景</a:t>
            </a:r>
            <a:r>
              <a:rPr lang="en-US" altLang="zh-CN" sz="22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  <a:endParaRPr lang="en-US" altLang="zh-CN" sz="22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0FF1677-C990-9B7D-DB7C-62132AB1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094536"/>
              </p:ext>
            </p:extLst>
          </p:nvPr>
        </p:nvGraphicFramePr>
        <p:xfrm>
          <a:off x="330676" y="1495766"/>
          <a:ext cx="5426180" cy="485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909">
                  <a:extLst>
                    <a:ext uri="{9D8B030D-6E8A-4147-A177-3AD203B41FA5}">
                      <a16:colId xmlns:a16="http://schemas.microsoft.com/office/drawing/2014/main" val="442945262"/>
                    </a:ext>
                  </a:extLst>
                </a:gridCol>
                <a:gridCol w="2434916">
                  <a:extLst>
                    <a:ext uri="{9D8B030D-6E8A-4147-A177-3AD203B41FA5}">
                      <a16:colId xmlns:a16="http://schemas.microsoft.com/office/drawing/2014/main" val="2919243175"/>
                    </a:ext>
                  </a:extLst>
                </a:gridCol>
                <a:gridCol w="972355">
                  <a:extLst>
                    <a:ext uri="{9D8B030D-6E8A-4147-A177-3AD203B41FA5}">
                      <a16:colId xmlns:a16="http://schemas.microsoft.com/office/drawing/2014/main" val="1224007624"/>
                    </a:ext>
                  </a:extLst>
                </a:gridCol>
              </a:tblGrid>
              <a:tr h="49686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器材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规格</a:t>
                      </a:r>
                      <a:r>
                        <a:rPr lang="en-US" altLang="zh-CN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/</a:t>
                      </a:r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详细描述</a:t>
                      </a:r>
                    </a:p>
                  </a:txBody>
                  <a:tcPr marL="5443" marR="5443" marT="544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数量</a:t>
                      </a:r>
                    </a:p>
                  </a:txBody>
                  <a:tcPr marL="5443" marR="5443" marT="544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5739054"/>
                  </a:ext>
                </a:extLst>
              </a:tr>
              <a:tr h="4373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Arduino Uno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-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1</a:t>
                      </a:r>
                    </a:p>
                  </a:txBody>
                  <a:tcPr marL="5443" marR="5443" marT="544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5180187"/>
                  </a:ext>
                </a:extLst>
              </a:tr>
              <a:tr h="4373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光耦继电器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24V / 8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路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1</a:t>
                      </a:r>
                    </a:p>
                  </a:txBody>
                  <a:tcPr marL="5443" marR="5443" marT="544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06488292"/>
                  </a:ext>
                </a:extLst>
              </a:tr>
              <a:tr h="7253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5V DC 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电源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用于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Arduino 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供电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1</a:t>
                      </a:r>
                    </a:p>
                  </a:txBody>
                  <a:tcPr marL="5443" marR="5443" marT="544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5012185"/>
                  </a:ext>
                </a:extLst>
              </a:tr>
              <a:tr h="7253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24V DC 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电源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用于驱动继电器线圈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1</a:t>
                      </a:r>
                    </a:p>
                  </a:txBody>
                  <a:tcPr marL="5443" marR="5443" marT="544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0867007"/>
                  </a:ext>
                </a:extLst>
              </a:tr>
              <a:tr h="4373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定值电阻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用于电阻步进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若干</a:t>
                      </a:r>
                    </a:p>
                  </a:txBody>
                  <a:tcPr marL="5443" marR="5443" marT="544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38087353"/>
                  </a:ext>
                </a:extLst>
              </a:tr>
              <a:tr h="4373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杜邦线、导线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用于连接电路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若干</a:t>
                      </a:r>
                    </a:p>
                  </a:txBody>
                  <a:tcPr marL="5443" marR="5443" marT="544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73982799"/>
                  </a:ext>
                </a:extLst>
              </a:tr>
              <a:tr h="43731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面包板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用于连接电路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方正宋刻本秀楷简体" panose="02000000000000000000" pitchFamily="2" charset="-122"/>
                        <a:ea typeface="方正宋刻本秀楷简体" panose="02000000000000000000" pitchFamily="2" charset="-122"/>
                      </a:endParaRPr>
                    </a:p>
                  </a:txBody>
                  <a:tcPr marL="5443" marR="5443" marT="5443" marB="0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1</a:t>
                      </a:r>
                    </a:p>
                  </a:txBody>
                  <a:tcPr marL="5443" marR="5443" marT="544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732713"/>
                  </a:ext>
                </a:extLst>
              </a:tr>
              <a:tr h="7253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接线端子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用于连接电源和面包板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方正宋刻本秀楷简体" panose="02000000000000000000" pitchFamily="2" charset="-122"/>
                          <a:ea typeface="方正宋刻本秀楷简体" panose="02000000000000000000" pitchFamily="2" charset="-122"/>
                        </a:rPr>
                        <a:t>若干</a:t>
                      </a:r>
                    </a:p>
                  </a:txBody>
                  <a:tcPr marL="5443" marR="5443" marT="5443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57447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0310DE2-9339-F21A-EB49-B6A3AEB5C99D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方案设计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344354-BE6E-992F-7D15-A13CEE735B8F}"/>
              </a:ext>
            </a:extLst>
          </p:cNvPr>
          <p:cNvSpPr txBox="1"/>
          <p:nvPr/>
        </p:nvSpPr>
        <p:spPr>
          <a:xfrm>
            <a:off x="2240501" y="1095656"/>
            <a:ext cx="1606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表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主要器材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31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42535-7D1F-793E-28A9-2B587186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BF12963-50EC-25B3-4D1C-9CA5435FC253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CB64F6-3372-E1E6-5A3D-ED6D644A0693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控制原理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F1610B-137A-3DD0-D74C-DCC0C55555F0}"/>
              </a:ext>
            </a:extLst>
          </p:cNvPr>
          <p:cNvSpPr txBox="1"/>
          <p:nvPr/>
        </p:nvSpPr>
        <p:spPr>
          <a:xfrm>
            <a:off x="674531" y="1242766"/>
            <a:ext cx="4850506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我们主要使用 </a:t>
            </a:r>
            <a:r>
              <a:rPr lang="en-US" altLang="zh-CN" sz="220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Arduino </a:t>
            </a:r>
            <a:r>
              <a:rPr lang="zh-CN" altLang="en-US" sz="220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的以下两个功能</a:t>
            </a:r>
            <a:r>
              <a:rPr lang="en-US" altLang="zh-CN" sz="220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200" b="1" i="0" dirty="0">
                <a:solidFill>
                  <a:srgbClr val="FF0000"/>
                </a:solidFill>
                <a:effectLst/>
                <a:latin typeface="方正准雅宋_GBK" panose="02000000000000000000" pitchFamily="2" charset="-122"/>
                <a:ea typeface="方正准雅宋_GBK" panose="02000000000000000000" pitchFamily="2" charset="-122"/>
              </a:rPr>
              <a:t>串口通信</a:t>
            </a:r>
            <a:r>
              <a:rPr lang="en-US" altLang="zh-CN" sz="2200" dirty="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:</a:t>
            </a:r>
            <a:r>
              <a:rPr lang="zh-CN" altLang="en-US" sz="2200" dirty="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 </a:t>
            </a:r>
            <a:r>
              <a:rPr lang="zh-CN" altLang="en-US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电脑通过数据线</a:t>
            </a:r>
            <a:r>
              <a:rPr lang="en-US" altLang="zh-CN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将编写的代码传给 </a:t>
            </a:r>
            <a:r>
              <a:rPr lang="en-US" altLang="zh-CN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Arduino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 一般是写代码用于控制数字输出端口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zh-CN" altLang="en-US" sz="2200" b="0" i="0" dirty="0">
              <a:solidFill>
                <a:srgbClr val="1F2328"/>
              </a:solidFill>
              <a:effectLst/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200" b="1" i="0" dirty="0">
                <a:solidFill>
                  <a:srgbClr val="FF0000"/>
                </a:solidFill>
                <a:effectLst/>
                <a:latin typeface="方正准雅宋_GBK" panose="02000000000000000000" pitchFamily="2" charset="-122"/>
                <a:ea typeface="方正准雅宋_GBK" panose="02000000000000000000" pitchFamily="2" charset="-122"/>
              </a:rPr>
              <a:t>数字输出端口</a:t>
            </a:r>
            <a:r>
              <a:rPr lang="en-US" altLang="zh-CN" sz="2200" dirty="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:</a:t>
            </a:r>
            <a:r>
              <a:rPr lang="zh-CN" altLang="en-US" sz="2200" dirty="0">
                <a:solidFill>
                  <a:srgbClr val="1F2328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 </a:t>
            </a:r>
            <a:r>
              <a:rPr lang="zh-CN" altLang="en-US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有多个编号引脚，每个引脚只能处于</a:t>
            </a:r>
            <a:r>
              <a:rPr lang="zh-CN" altLang="en-US" sz="2200" b="1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高电平</a:t>
            </a:r>
            <a:r>
              <a:rPr lang="zh-CN" altLang="en-US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或</a:t>
            </a:r>
            <a:r>
              <a:rPr lang="zh-CN" altLang="en-US" sz="2200" b="1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低电平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 </a:t>
            </a:r>
            <a:r>
              <a:rPr lang="zh-CN" altLang="en-US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通过编程控制这些引脚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开关</a:t>
            </a:r>
            <a:r>
              <a:rPr lang="en-US" altLang="zh-CN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就可以控制继电器的开关</a:t>
            </a:r>
            <a:r>
              <a:rPr lang="en-US" altLang="zh-CN" sz="2200" b="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单片机的激励电压由电脑数据线提供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无需多余电路连接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</p:txBody>
      </p:sp>
      <p:pic>
        <p:nvPicPr>
          <p:cNvPr id="12290" name="Picture 2" descr="The Ultimate Guide to Powering Your Arduino Uno Board - Tech Explorations">
            <a:extLst>
              <a:ext uri="{FF2B5EF4-FFF2-40B4-BE49-F238E27FC236}">
                <a16:creationId xmlns:a16="http://schemas.microsoft.com/office/drawing/2014/main" id="{929CCEE1-BED5-51BB-97F6-0A16B61A0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68" y="1387279"/>
            <a:ext cx="6683800" cy="408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90288C-0783-F776-0EBC-86B567B42E05}"/>
              </a:ext>
            </a:extLst>
          </p:cNvPr>
          <p:cNvSpPr txBox="1"/>
          <p:nvPr/>
        </p:nvSpPr>
        <p:spPr>
          <a:xfrm>
            <a:off x="7157160" y="5470720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Arduino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结构示意图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44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A99F6-337D-D2D9-3A34-82E6DEAB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BD01FAC-81C5-C8B9-4096-3AD81CCA88AF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112DE5-F999-B9D6-DED8-105E9071D62E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电路设计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DFD6F2-17D6-7069-308C-03D145B749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63" y="1067730"/>
            <a:ext cx="5789773" cy="35944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474119-0E6F-7220-69D2-B1195F001FF8}"/>
              </a:ext>
            </a:extLst>
          </p:cNvPr>
          <p:cNvSpPr txBox="1"/>
          <p:nvPr/>
        </p:nvSpPr>
        <p:spPr>
          <a:xfrm>
            <a:off x="376726" y="1217009"/>
            <a:ext cx="588884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我们将把继电器的触发模式改为高电平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此时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 若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DC-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和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IN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之间有一个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5V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电压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即为单片机的输出电压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),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则继电器的红灯亮起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电路接合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每个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基本单元中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继电器的常闭触点与公共端直接跨接在定值电阻的两端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形成并联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当继电器处于常闭导通状态时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 电流将通过继电器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导致并联的定值电阻被短路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此时该级输出阻值为零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;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当继电器触点断开时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COM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和 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NC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不再联通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电流被迫流经定值电阻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此时该级电阻就可被有效接入电路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多个这样的单元通过导线 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灰色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)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依次串联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就可以形成一个电阻网络</a:t>
            </a:r>
            <a:r>
              <a:rPr lang="en-US" altLang="zh-CN" sz="20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CE34E6-E319-4AB6-ED34-2F7D7C582D86}"/>
              </a:ext>
            </a:extLst>
          </p:cNvPr>
          <p:cNvSpPr txBox="1"/>
          <p:nvPr/>
        </p:nvSpPr>
        <p:spPr>
          <a:xfrm>
            <a:off x="6265573" y="4662152"/>
            <a:ext cx="55497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>
                <a:solidFill>
                  <a:srgbClr val="1F2328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solidFill>
                  <a:srgbClr val="1F2328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solidFill>
                  <a:srgbClr val="1F2328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电路的</a:t>
            </a:r>
            <a:r>
              <a:rPr lang="zh-CN" altLang="en-US" sz="2000">
                <a:solidFill>
                  <a:srgbClr val="1F2328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基本示意图</a:t>
            </a:r>
            <a:r>
              <a:rPr lang="en-US" altLang="zh-CN" sz="2000">
                <a:solidFill>
                  <a:srgbClr val="1F2328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  <a:r>
              <a:rPr lang="zh-CN" altLang="en-US" sz="2000" dirty="0">
                <a:solidFill>
                  <a:srgbClr val="1F2328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其中每个颜色对应着相应颜色的导线</a:t>
            </a:r>
            <a:r>
              <a:rPr lang="en-US" altLang="zh-CN" sz="2000" dirty="0">
                <a:solidFill>
                  <a:srgbClr val="1F2328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000" dirty="0">
                <a:solidFill>
                  <a:srgbClr val="1F2328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绿色荧光笔代表面包板中的一列</a:t>
            </a:r>
            <a:r>
              <a:rPr lang="en-US" altLang="zh-CN" sz="2000" dirty="0">
                <a:solidFill>
                  <a:srgbClr val="1F2328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5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D6010-DEDF-508E-DCD4-28554A8EF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E187314-C704-F492-2A6A-A7A74A50E693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46A121-E0E0-4766-629F-D98E74654705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电路设计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57E038-D0A6-0127-388B-929B03198959}"/>
              </a:ext>
            </a:extLst>
          </p:cNvPr>
          <p:cNvSpPr txBox="1"/>
          <p:nvPr/>
        </p:nvSpPr>
        <p:spPr>
          <a:xfrm>
            <a:off x="450741" y="1146175"/>
            <a:ext cx="10927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我们发现单片机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的接头和单片机的跳线连接较为不稳定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且其电阻较大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为了方便后续实验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我们购买了内阻更低的杜邦线进行连接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这能够将导线内阻从较大的 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0.5Ω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降低到约 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0.1Ω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每根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同时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30cm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的长度也更方便我们进行线路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的连接和飞线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连接完成后的线路如图所示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CBE6C1-0598-B041-9B71-B4D5242113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17217" y="2199706"/>
            <a:ext cx="3567449" cy="47565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EB5A6A-57F4-E6A6-84CE-CED8E51892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439" y="2520938"/>
            <a:ext cx="3567820" cy="4113730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A06C6D5C-5E0A-ECFB-1F29-0E94FCBD8881}"/>
              </a:ext>
            </a:extLst>
          </p:cNvPr>
          <p:cNvSpPr/>
          <p:nvPr/>
        </p:nvSpPr>
        <p:spPr>
          <a:xfrm>
            <a:off x="4666445" y="4142166"/>
            <a:ext cx="1332965" cy="542524"/>
          </a:xfrm>
          <a:prstGeom prst="rightArrow">
            <a:avLst>
              <a:gd name="adj1" fmla="val 32089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9F9D06-9F68-9924-1CA2-8097174FD256}"/>
              </a:ext>
            </a:extLst>
          </p:cNvPr>
          <p:cNvSpPr txBox="1"/>
          <p:nvPr/>
        </p:nvSpPr>
        <p:spPr>
          <a:xfrm>
            <a:off x="329484" y="5961603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改装前电路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0A6853-DE47-C8E5-0779-79ED0C9602CF}"/>
              </a:ext>
            </a:extLst>
          </p:cNvPr>
          <p:cNvSpPr txBox="1"/>
          <p:nvPr/>
        </p:nvSpPr>
        <p:spPr>
          <a:xfrm>
            <a:off x="6222642" y="5961603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改装后电路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B910C-B3CA-ECE5-C40D-C5A8D95F0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86C331C0-22AB-D212-F79C-911BE52054F6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6" t="7525" r="13163" b="32687"/>
          <a:stretch>
            <a:fillRect/>
          </a:stretch>
        </p:blipFill>
        <p:spPr>
          <a:xfrm>
            <a:off x="7239778" y="1416268"/>
            <a:ext cx="3971605" cy="481010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D5A528A-93FB-D162-CBCF-075BCA432CE4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D9EC97-E3CF-21B5-DE33-D3751FA85028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电路设计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78A214-9575-E1D8-7DEB-6CAF6DCBAFD0}"/>
              </a:ext>
            </a:extLst>
          </p:cNvPr>
          <p:cNvSpPr txBox="1"/>
          <p:nvPr/>
        </p:nvSpPr>
        <p:spPr>
          <a:xfrm>
            <a:off x="402898" y="1114353"/>
            <a:ext cx="66579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在面包板上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我们利用已有电阻构建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出了 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50, 100, 200, 400, 800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欧姆的电阻网络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如右侧图片所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示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若能购买高精度</a:t>
            </a:r>
            <a:r>
              <a:rPr lang="en-US" altLang="zh-CN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(</a:t>
            </a:r>
            <a:r>
              <a:rPr lang="zh-CN" altLang="en-US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如 </a:t>
            </a:r>
            <a:r>
              <a:rPr lang="en-US" altLang="zh-CN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0.1%)</a:t>
            </a:r>
            <a:r>
              <a:rPr lang="zh-CN" altLang="en-US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</a:t>
            </a:r>
            <a:r>
              <a:rPr lang="en-US" altLang="zh-CN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则会更接近理论值</a:t>
            </a:r>
            <a:r>
              <a:rPr lang="en-US" altLang="zh-CN" sz="220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用高精度电阻表测量结果如下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  <a:endParaRPr lang="en-US" altLang="zh-CN" sz="2200" dirty="0">
              <a:solidFill>
                <a:srgbClr val="1F2328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81C968-A854-B780-8BF9-E22845B1A666}"/>
              </a:ext>
            </a:extLst>
          </p:cNvPr>
          <p:cNvSpPr txBox="1"/>
          <p:nvPr/>
        </p:nvSpPr>
        <p:spPr>
          <a:xfrm>
            <a:off x="402898" y="5684079"/>
            <a:ext cx="66579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可以看到电阻和理论值十分接近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en-US" altLang="zh-CN" sz="2200" dirty="0">
              <a:solidFill>
                <a:srgbClr val="1F2328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A63FEA-56A5-42D7-0104-2D69D44E8172}"/>
              </a:ext>
            </a:extLst>
          </p:cNvPr>
          <p:cNvSpPr txBox="1"/>
          <p:nvPr/>
        </p:nvSpPr>
        <p:spPr>
          <a:xfrm>
            <a:off x="8378172" y="236673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100Ω</a:t>
            </a:r>
            <a:endParaRPr lang="zh-CN" altLang="en-US" sz="16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8788E1-2CC3-15DA-407F-EF17ECE3C2EB}"/>
              </a:ext>
            </a:extLst>
          </p:cNvPr>
          <p:cNvSpPr txBox="1"/>
          <p:nvPr/>
        </p:nvSpPr>
        <p:spPr>
          <a:xfrm>
            <a:off x="7109855" y="1009442"/>
            <a:ext cx="229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电阻连接示意图</a:t>
            </a:r>
          </a:p>
        </p:txBody>
      </p:sp>
      <p:pic>
        <p:nvPicPr>
          <p:cNvPr id="27" name="图片 26" descr="表格&#10;&#10;AI 生成的内容可能不正确。">
            <a:extLst>
              <a:ext uri="{FF2B5EF4-FFF2-40B4-BE49-F238E27FC236}">
                <a16:creationId xmlns:a16="http://schemas.microsoft.com/office/drawing/2014/main" id="{D5B6129A-7CF5-B3C1-1752-11F011800570}"/>
              </a:ext>
            </a:extLst>
          </p:cNvPr>
          <p:cNvPicPr>
            <a:picLocks/>
          </p:cNvPicPr>
          <p:nvPr/>
        </p:nvPicPr>
        <p:blipFill>
          <a:blip r:embed="rId5"/>
          <a:srcRect t="-1" r="41626" b="816"/>
          <a:stretch>
            <a:fillRect/>
          </a:stretch>
        </p:blipFill>
        <p:spPr>
          <a:xfrm>
            <a:off x="1445751" y="2859396"/>
            <a:ext cx="4632946" cy="2768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EC6F38F-6623-4FF0-B14A-622269B871EB}"/>
              </a:ext>
            </a:extLst>
          </p:cNvPr>
          <p:cNvSpPr txBox="1"/>
          <p:nvPr/>
        </p:nvSpPr>
        <p:spPr>
          <a:xfrm>
            <a:off x="9161637" y="236375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100Ω</a:t>
            </a:r>
            <a:endParaRPr lang="zh-CN" altLang="en-US" sz="16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FA001D-37FA-EAF1-7DAF-D21BEF1F067F}"/>
              </a:ext>
            </a:extLst>
          </p:cNvPr>
          <p:cNvSpPr txBox="1"/>
          <p:nvPr/>
        </p:nvSpPr>
        <p:spPr>
          <a:xfrm>
            <a:off x="8427141" y="325972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100Ω</a:t>
            </a:r>
            <a:endParaRPr lang="zh-CN" altLang="en-US" sz="16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060A4FB-B6C9-AF7E-B9FE-3FD432254D71}"/>
              </a:ext>
            </a:extLst>
          </p:cNvPr>
          <p:cNvSpPr txBox="1"/>
          <p:nvPr/>
        </p:nvSpPr>
        <p:spPr>
          <a:xfrm>
            <a:off x="8427141" y="384365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200Ω</a:t>
            </a:r>
            <a:endParaRPr lang="zh-CN" altLang="en-US" sz="16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277730A-B825-638C-3E4B-310A5FA1B2BE}"/>
              </a:ext>
            </a:extLst>
          </p:cNvPr>
          <p:cNvSpPr txBox="1"/>
          <p:nvPr/>
        </p:nvSpPr>
        <p:spPr>
          <a:xfrm>
            <a:off x="8378172" y="4440496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200Ω</a:t>
            </a:r>
            <a:endParaRPr lang="zh-CN" altLang="en-US" sz="16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8881BC-6394-F6DA-EF9F-79453CFBB62E}"/>
              </a:ext>
            </a:extLst>
          </p:cNvPr>
          <p:cNvSpPr txBox="1"/>
          <p:nvPr/>
        </p:nvSpPr>
        <p:spPr>
          <a:xfrm>
            <a:off x="8378172" y="471082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200Ω</a:t>
            </a:r>
            <a:endParaRPr lang="zh-CN" altLang="en-US" sz="16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3350603-D923-C708-0A1A-3AE7BF77F923}"/>
              </a:ext>
            </a:extLst>
          </p:cNvPr>
          <p:cNvSpPr txBox="1"/>
          <p:nvPr/>
        </p:nvSpPr>
        <p:spPr>
          <a:xfrm>
            <a:off x="8427141" y="5075200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200Ω</a:t>
            </a:r>
            <a:endParaRPr lang="zh-CN" altLang="en-US" sz="16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055D46D-3F18-42F9-0BE3-925DEC52E91E}"/>
              </a:ext>
            </a:extLst>
          </p:cNvPr>
          <p:cNvSpPr txBox="1"/>
          <p:nvPr/>
        </p:nvSpPr>
        <p:spPr>
          <a:xfrm>
            <a:off x="8491084" y="541375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330Ω</a:t>
            </a:r>
            <a:endParaRPr lang="zh-CN" altLang="en-US" sz="16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C7D1D6D-B50D-EFC5-256A-D412DC7A5B0A}"/>
              </a:ext>
            </a:extLst>
          </p:cNvPr>
          <p:cNvSpPr txBox="1"/>
          <p:nvPr/>
        </p:nvSpPr>
        <p:spPr>
          <a:xfrm>
            <a:off x="7756588" y="538782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270Ω</a:t>
            </a:r>
            <a:endParaRPr lang="zh-CN" altLang="en-US" sz="16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56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50BFB-9E64-59DD-D70A-0054FBC15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BF4AE4B-BCD3-CB49-C5C9-D461E09754DF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F46913-F92F-9C66-E962-B23993A3CE20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程序设计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7BF2851-1412-DC4A-D95D-C2C420A52A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73" y="2737888"/>
            <a:ext cx="5491972" cy="40825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EBF2ADC-41D0-3345-C999-D78B11B32BBC}"/>
              </a:ext>
            </a:extLst>
          </p:cNvPr>
          <p:cNvSpPr txBox="1"/>
          <p:nvPr/>
        </p:nvSpPr>
        <p:spPr>
          <a:xfrm>
            <a:off x="3399790" y="1119003"/>
            <a:ext cx="8074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i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连接单片机和控制引脚的代码如左图所示</a:t>
            </a:r>
            <a:r>
              <a:rPr lang="en-US" altLang="zh-CN" sz="2000" i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 i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可以自定义步进阻值</a:t>
            </a:r>
            <a:r>
              <a:rPr lang="en-US" altLang="zh-CN" sz="2000" i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 i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并且实现下面两个功能</a:t>
            </a:r>
            <a:r>
              <a:rPr lang="en-US" altLang="zh-CN" sz="2000" i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5A3FB56-B6AD-83D1-B832-5EFABE1E3E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4" y="926189"/>
            <a:ext cx="3194689" cy="586206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393E136-FF5A-5DB3-2F34-AED972B262F0}"/>
              </a:ext>
            </a:extLst>
          </p:cNvPr>
          <p:cNvSpPr txBox="1"/>
          <p:nvPr/>
        </p:nvSpPr>
        <p:spPr>
          <a:xfrm>
            <a:off x="3531358" y="1814011"/>
            <a:ext cx="54919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1.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输入阻值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(0-1550Ω),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自动判断开关哪些引脚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并且操纵对应引脚的单片机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;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A311B9-B4FB-11EA-9E05-E79AA2A51CB2}"/>
              </a:ext>
            </a:extLst>
          </p:cNvPr>
          <p:cNvSpPr txBox="1"/>
          <p:nvPr/>
        </p:nvSpPr>
        <p:spPr>
          <a:xfrm>
            <a:off x="3531358" y="2521897"/>
            <a:ext cx="6127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2.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开关引脚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自动改变桥臂阻值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</p:txBody>
      </p:sp>
      <p:pic>
        <p:nvPicPr>
          <p:cNvPr id="25" name="图片 24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B1EC9BBB-F4E0-377C-DDA3-C5077FD1860C}"/>
              </a:ext>
            </a:extLst>
          </p:cNvPr>
          <p:cNvPicPr>
            <a:picLocks/>
          </p:cNvPicPr>
          <p:nvPr/>
        </p:nvPicPr>
        <p:blipFill>
          <a:blip r:embed="rId6"/>
          <a:srcRect b="3143"/>
          <a:stretch>
            <a:fillRect/>
          </a:stretch>
        </p:blipFill>
        <p:spPr>
          <a:xfrm>
            <a:off x="9068734" y="1814011"/>
            <a:ext cx="2889382" cy="43994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4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DADC6-A3E9-F930-9CCD-6AD3E06F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A911C36-35AC-90D3-D3C1-CFCA16053F9A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94A9D8-1B54-D909-7A5A-2BF32205A2FE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成品展示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6E37CA-9DE4-B379-8476-CF7D9A0553A8}"/>
              </a:ext>
            </a:extLst>
          </p:cNvPr>
          <p:cNvSpPr txBox="1"/>
          <p:nvPr/>
        </p:nvSpPr>
        <p:spPr>
          <a:xfrm>
            <a:off x="589210" y="1211002"/>
            <a:ext cx="5183746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把</a:t>
            </a:r>
            <a:r>
              <a:rPr lang="zh-CN" altLang="en-US" sz="2200" i="0" dirty="0">
                <a:solidFill>
                  <a:srgbClr val="1F2328"/>
                </a:solidFill>
                <a:effectLst/>
                <a:latin typeface="思源宋体 CN" panose="02020400000000000000" pitchFamily="18" charset="-122"/>
                <a:ea typeface="思源宋体 CN" panose="02020400000000000000" pitchFamily="18" charset="-122"/>
              </a:rPr>
              <a:t>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Arduino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的引脚和八路光耦继电器的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IN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端连接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另一端和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DC-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端连接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即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可控制继电器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构成</a:t>
            </a:r>
            <a:r>
              <a:rPr lang="zh-CN" altLang="en-US" sz="2400" b="1">
                <a:solidFill>
                  <a:schemeClr val="accent3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控制电路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继电器需要 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24V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电源励磁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还需接入</a:t>
            </a:r>
            <a:r>
              <a:rPr lang="zh-CN" altLang="en-US" sz="240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励磁电路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en-US" altLang="zh-CN" sz="22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原本继电器的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COM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 端和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NC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端导通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电路接合之后其断开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而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COM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端和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NO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端导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通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将此段接上电阻后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即可接入</a:t>
            </a:r>
            <a:r>
              <a:rPr lang="zh-CN" altLang="en-US" sz="2400">
                <a:ln w="1270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Sarasa Gothic J Semibold" panose="02000703000000020004" pitchFamily="2" charset="-128"/>
              </a:rPr>
              <a:t>电桥电路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复制右边的样品三个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并通过飞线将三个控制电路和励磁电路串联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就得到电阻控制的主体部分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D190F5-DFA1-DC31-5461-CE165BDE1F8D}"/>
              </a:ext>
            </a:extLst>
          </p:cNvPr>
          <p:cNvSpPr txBox="1"/>
          <p:nvPr/>
        </p:nvSpPr>
        <p:spPr>
          <a:xfrm>
            <a:off x="7627680" y="94612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继电器示意图</a:t>
            </a:r>
          </a:p>
        </p:txBody>
      </p:sp>
      <p:pic>
        <p:nvPicPr>
          <p:cNvPr id="8" name="图片 7" descr="图示, 示意图&#10;&#10;AI 生成的内容可能不正确。">
            <a:extLst>
              <a:ext uri="{FF2B5EF4-FFF2-40B4-BE49-F238E27FC236}">
                <a16:creationId xmlns:a16="http://schemas.microsoft.com/office/drawing/2014/main" id="{57FFA54A-387E-A214-C498-55963E65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97" y="1358676"/>
            <a:ext cx="5631059" cy="4964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657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929DE-2D29-394F-C541-7795228C9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5AAA35F-42D2-3321-B3B6-6D8320C2C848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电压测量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90E2C7-7C9B-ABDD-8A03-39E798A861ED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方案设计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8D4089-E223-AD7D-2DB9-C067D5B55F64}"/>
              </a:ext>
            </a:extLst>
          </p:cNvPr>
          <p:cNvSpPr txBox="1"/>
          <p:nvPr/>
        </p:nvSpPr>
        <p:spPr>
          <a:xfrm>
            <a:off x="642771" y="1038438"/>
            <a:ext cx="11167156" cy="56728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FLUKE 8846A</a:t>
            </a:r>
          </a:p>
          <a:p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实验基地提供的台式电压表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有网线串口和 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RS232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串口和电脑通信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  <a:p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我们下载了 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FLUKE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的专用软件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并成功通过 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RS232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串口和电脑连接起来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缺点是仪器太大并且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但拥有极高的精度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这是一个可行方案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  <a:p>
            <a:r>
              <a:rPr lang="en-US" altLang="zh-CN" sz="1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b="1" strike="sngStrike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板载 </a:t>
            </a:r>
            <a:r>
              <a:rPr lang="en-US" altLang="zh-CN" sz="2200" b="1" strike="sngStrike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ADC </a:t>
            </a:r>
            <a:r>
              <a:rPr lang="zh-CN" altLang="en-US" sz="2200" b="1" strike="sngStrike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传感器</a:t>
            </a:r>
            <a:endParaRPr lang="en-US" altLang="zh-CN" sz="2200" b="1" strike="sngStrike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如 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ADS1115, Voltage Sensor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等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</a:p>
          <a:p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阻抗较低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精度较差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对于电压的容许度较低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而且操作略微复杂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虽然 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ADS1115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有 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16-bit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芯片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但仍然比不上 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YIXIST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和 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FLUKE.</a:t>
            </a:r>
          </a:p>
          <a:p>
            <a:r>
              <a:rPr lang="en-US" altLang="zh-CN" sz="14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YIXIST </a:t>
            </a:r>
            <a:r>
              <a:rPr lang="zh-CN" altLang="en-US" sz="22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电压传感器</a:t>
            </a:r>
            <a:endParaRPr lang="en-US" altLang="zh-CN" sz="22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自身集成了电压测量和蓝牙传输的电压传感器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  <a:p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考虑到</a:t>
            </a:r>
            <a:r>
              <a:rPr lang="zh-CN" altLang="en-US" sz="22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便携性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以及对于远控的需求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若精度在容许范围内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比 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FLUKE </a:t>
            </a:r>
            <a:r>
              <a:rPr lang="zh-CN" altLang="en-US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更加适合</a:t>
            </a:r>
            <a:r>
              <a:rPr lang="en-US" altLang="zh-CN" sz="2200" dirty="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  <a:p>
            <a:endParaRPr lang="en-US" altLang="zh-CN" sz="2200" dirty="0">
              <a:solidFill>
                <a:srgbClr val="FF000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综上</a:t>
            </a:r>
            <a:r>
              <a:rPr lang="en-US" altLang="zh-CN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我们决定对 </a:t>
            </a:r>
            <a:r>
              <a:rPr lang="en-US" altLang="zh-CN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YIXIST </a:t>
            </a:r>
            <a:r>
              <a:rPr lang="zh-CN" altLang="en-US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再做精度测量</a:t>
            </a:r>
            <a:r>
              <a:rPr lang="en-US" altLang="zh-CN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并和初步实验中的数据进行对比</a:t>
            </a:r>
            <a:r>
              <a:rPr lang="en-US" altLang="zh-CN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来探究是否可行</a:t>
            </a:r>
            <a:r>
              <a:rPr lang="en-US" altLang="zh-CN" sz="2400" dirty="0">
                <a:solidFill>
                  <a:srgbClr val="FF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  <a:p>
            <a:endParaRPr lang="en-US" altLang="zh-CN" sz="22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721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AD4DF-B679-A2BC-A367-002BE7652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>
            <a:extLst>
              <a:ext uri="{FF2B5EF4-FFF2-40B4-BE49-F238E27FC236}">
                <a16:creationId xmlns:a16="http://schemas.microsoft.com/office/drawing/2014/main" id="{BCEA4D38-B073-CC8F-9D4D-8E98DB17B526}"/>
              </a:ext>
            </a:extLst>
          </p:cNvPr>
          <p:cNvSpPr txBox="1"/>
          <p:nvPr/>
        </p:nvSpPr>
        <p:spPr>
          <a:xfrm>
            <a:off x="1191573" y="3094116"/>
            <a:ext cx="2004695" cy="1062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6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目录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8D08AB-F29F-2D31-02A2-F12B27D7F6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53412" y="123132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原理描述，模块分解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7" name="文本框 22">
            <a:extLst>
              <a:ext uri="{FF2B5EF4-FFF2-40B4-BE49-F238E27FC236}">
                <a16:creationId xmlns:a16="http://schemas.microsoft.com/office/drawing/2014/main" id="{BAEA3831-4E5B-7F92-85AC-84169DC587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964277" y="1331437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1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28" name="文本框 19">
            <a:extLst>
              <a:ext uri="{FF2B5EF4-FFF2-40B4-BE49-F238E27FC236}">
                <a16:creationId xmlns:a16="http://schemas.microsoft.com/office/drawing/2014/main" id="{CB254655-A13D-3985-5838-1C3AFEB607A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53412" y="2242435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电阻控制模块数字化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0" name="文本框 22">
            <a:extLst>
              <a:ext uri="{FF2B5EF4-FFF2-40B4-BE49-F238E27FC236}">
                <a16:creationId xmlns:a16="http://schemas.microsoft.com/office/drawing/2014/main" id="{24955E0C-F19D-37BF-0518-87C7C63574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64277" y="2342544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2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1" name="文本框 19">
            <a:extLst>
              <a:ext uri="{FF2B5EF4-FFF2-40B4-BE49-F238E27FC236}">
                <a16:creationId xmlns:a16="http://schemas.microsoft.com/office/drawing/2014/main" id="{97D53C3D-526C-7325-94CA-59CE8EC558E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53412" y="3179424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电压采集模块数字化</a:t>
            </a:r>
            <a:endParaRPr kumimoji="1" lang="zh-CN" altLang="en-US" sz="2000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91924298-1315-BAE5-E0F2-433B6C8D6E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749745" y="2299333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5490"/>
              </a:solidFill>
            </a:endParaRPr>
          </a:p>
        </p:txBody>
      </p:sp>
      <p:sp>
        <p:nvSpPr>
          <p:cNvPr id="34" name="文本框 22">
            <a:extLst>
              <a:ext uri="{FF2B5EF4-FFF2-40B4-BE49-F238E27FC236}">
                <a16:creationId xmlns:a16="http://schemas.microsoft.com/office/drawing/2014/main" id="{3938D5AD-72F8-572C-4669-8D4BA1CEBE2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964277" y="3302020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5490"/>
                </a:solidFill>
                <a:latin typeface="Cambria" panose="02040503050406030204" pitchFamily="18" charset="0"/>
              </a:rPr>
              <a:t>3</a:t>
            </a:r>
            <a:endParaRPr kumimoji="1" lang="zh-CN" altLang="en-US" sz="3600" b="1" dirty="0">
              <a:solidFill>
                <a:srgbClr val="005490"/>
              </a:solidFill>
              <a:latin typeface="Cambria" panose="02040503050406030204" pitchFamily="18" charset="0"/>
            </a:endParaRPr>
          </a:p>
        </p:txBody>
      </p:sp>
      <p:sp>
        <p:nvSpPr>
          <p:cNvPr id="35" name="文本框 19">
            <a:extLst>
              <a:ext uri="{FF2B5EF4-FFF2-40B4-BE49-F238E27FC236}">
                <a16:creationId xmlns:a16="http://schemas.microsoft.com/office/drawing/2014/main" id="{273458CA-331D-C83B-47B9-56B1EBDB729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953412" y="4167110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将所有软件、硬件模块集成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7" name="文本框 22">
            <a:extLst>
              <a:ext uri="{FF2B5EF4-FFF2-40B4-BE49-F238E27FC236}">
                <a16:creationId xmlns:a16="http://schemas.microsoft.com/office/drawing/2014/main" id="{5EBFDE22-C6B9-A6D0-1597-8076125E61B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964277" y="4267219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4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9" name="文本框 19">
            <a:extLst>
              <a:ext uri="{FF2B5EF4-FFF2-40B4-BE49-F238E27FC236}">
                <a16:creationId xmlns:a16="http://schemas.microsoft.com/office/drawing/2014/main" id="{2549F8BE-ACBA-40C7-5755-86A8DA646AF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953412" y="507566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成品展示</a:t>
            </a:r>
            <a:endParaRPr kumimoji="1" lang="en-US" altLang="zh-CN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6" name="矩形 21">
            <a:extLst>
              <a:ext uri="{FF2B5EF4-FFF2-40B4-BE49-F238E27FC236}">
                <a16:creationId xmlns:a16="http://schemas.microsoft.com/office/drawing/2014/main" id="{46A6CA07-F298-09B1-B806-DA42FA8134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749745" y="3270971"/>
            <a:ext cx="73349" cy="730077"/>
          </a:xfrm>
          <a:prstGeom prst="rect">
            <a:avLst/>
          </a:prstGeom>
          <a:solidFill>
            <a:srgbClr val="005490"/>
          </a:solidFill>
          <a:ln>
            <a:solidFill>
              <a:srgbClr val="00549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矩形 21">
            <a:extLst>
              <a:ext uri="{FF2B5EF4-FFF2-40B4-BE49-F238E27FC236}">
                <a16:creationId xmlns:a16="http://schemas.microsoft.com/office/drawing/2014/main" id="{B5CF163C-960F-4B85-156B-6A08EE09996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749745" y="134410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21">
            <a:extLst>
              <a:ext uri="{FF2B5EF4-FFF2-40B4-BE49-F238E27FC236}">
                <a16:creationId xmlns:a16="http://schemas.microsoft.com/office/drawing/2014/main" id="{E55600DC-A4B3-CBE0-89F3-EE807F1EA64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749745" y="4237470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21">
            <a:extLst>
              <a:ext uri="{FF2B5EF4-FFF2-40B4-BE49-F238E27FC236}">
                <a16:creationId xmlns:a16="http://schemas.microsoft.com/office/drawing/2014/main" id="{D4D245CB-B2CF-B1B6-0857-44BB33259EF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749745" y="520266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22">
            <a:extLst>
              <a:ext uri="{FF2B5EF4-FFF2-40B4-BE49-F238E27FC236}">
                <a16:creationId xmlns:a16="http://schemas.microsoft.com/office/drawing/2014/main" id="{B5DE2E6A-5219-9B39-5B47-F77B2036159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964277" y="5175776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5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273EBD38-F2D7-75FD-29DA-BFEED516F28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773269" y="1235723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kumimoji="1" lang="zh-CN" altLang="en-US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46296687-94B6-F2A8-E833-0CA2DC7F36F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773265" y="22424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6D224EB0-98EF-6612-C668-57938E43E9E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6773265" y="318123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kumimoji="1" lang="en-US" altLang="zh-CN" sz="2800" b="1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60E92411-44B9-275A-FF16-4A1F41931BFE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773267" y="41692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969C39FB-9F81-BDA6-D110-0414755CCFCC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773265" y="507566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效果展示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D15EB9-B75C-2BE6-1787-57B449EB77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400" y="125641"/>
            <a:ext cx="3889375" cy="4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3"/>
    </mc:Choice>
    <mc:Fallback xmlns="">
      <p:transition advTm="9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1191573" y="3094116"/>
            <a:ext cx="2004695" cy="1062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6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目录</a:t>
            </a:r>
          </a:p>
        </p:txBody>
      </p:sp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4953412" y="123132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solidFill>
                <a:schemeClr val="accent1">
                  <a:lumMod val="75000"/>
                </a:schemeClr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solidFill>
                  <a:schemeClr val="accent1">
                    <a:lumMod val="7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原理描述，模块分解</a:t>
            </a:r>
            <a:endParaRPr kumimoji="1" lang="zh-CN" altLang="en-US" sz="2000" dirty="0">
              <a:solidFill>
                <a:schemeClr val="accent1">
                  <a:lumMod val="75000"/>
                </a:schemeClr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7" name="文本框 22"/>
          <p:cNvSpPr txBox="1"/>
          <p:nvPr>
            <p:custDataLst>
              <p:tags r:id="rId2"/>
            </p:custDataLst>
          </p:nvPr>
        </p:nvSpPr>
        <p:spPr>
          <a:xfrm>
            <a:off x="3964277" y="1331437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1</a:t>
            </a:r>
            <a:endParaRPr kumimoji="1" lang="zh-CN" altLang="en-US" sz="3600" b="1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" name="文本框 19"/>
          <p:cNvSpPr txBox="1"/>
          <p:nvPr>
            <p:custDataLst>
              <p:tags r:id="rId3"/>
            </p:custDataLst>
          </p:nvPr>
        </p:nvSpPr>
        <p:spPr>
          <a:xfrm>
            <a:off x="4953412" y="2242435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电阻控制模块数字化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0" name="文本框 22"/>
          <p:cNvSpPr txBox="1"/>
          <p:nvPr>
            <p:custDataLst>
              <p:tags r:id="rId4"/>
            </p:custDataLst>
          </p:nvPr>
        </p:nvSpPr>
        <p:spPr>
          <a:xfrm>
            <a:off x="3964277" y="2342544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2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1" name="文本框 19"/>
          <p:cNvSpPr txBox="1"/>
          <p:nvPr>
            <p:custDataLst>
              <p:tags r:id="rId5"/>
            </p:custDataLst>
          </p:nvPr>
        </p:nvSpPr>
        <p:spPr>
          <a:xfrm>
            <a:off x="4953412" y="3179424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电压采集模块数字化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pSp>
        <p:nvGrpSpPr>
          <p:cNvPr id="32" name="Group 1"/>
          <p:cNvGrpSpPr/>
          <p:nvPr>
            <p:custDataLst>
              <p:tags r:id="rId6"/>
            </p:custDataLst>
          </p:nvPr>
        </p:nvGrpSpPr>
        <p:grpSpPr>
          <a:xfrm>
            <a:off x="3749745" y="3272271"/>
            <a:ext cx="1372185" cy="730077"/>
            <a:chOff x="2700118" y="3484555"/>
            <a:chExt cx="1372185" cy="730077"/>
          </a:xfrm>
        </p:grpSpPr>
        <p:sp>
          <p:nvSpPr>
            <p:cNvPr id="33" name="矩形 21"/>
            <p:cNvSpPr/>
            <p:nvPr>
              <p:custDataLst>
                <p:tags r:id="rId21"/>
              </p:custDataLst>
            </p:nvPr>
          </p:nvSpPr>
          <p:spPr>
            <a:xfrm>
              <a:off x="2700118" y="3484555"/>
              <a:ext cx="73349" cy="7300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2914650" y="3514304"/>
              <a:ext cx="11576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600" b="1" dirty="0">
                  <a:latin typeface="Cambria" panose="02040503050406030204" pitchFamily="18" charset="0"/>
                </a:rPr>
                <a:t>3</a:t>
              </a:r>
              <a:endParaRPr kumimoji="1" lang="zh-CN" altLang="en-US" sz="36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35" name="文本框 19"/>
          <p:cNvSpPr txBox="1"/>
          <p:nvPr>
            <p:custDataLst>
              <p:tags r:id="rId7"/>
            </p:custDataLst>
          </p:nvPr>
        </p:nvSpPr>
        <p:spPr>
          <a:xfrm>
            <a:off x="4953412" y="4167110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将所有软件、硬件模块集成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7" name="文本框 22"/>
          <p:cNvSpPr txBox="1"/>
          <p:nvPr>
            <p:custDataLst>
              <p:tags r:id="rId8"/>
            </p:custDataLst>
          </p:nvPr>
        </p:nvSpPr>
        <p:spPr>
          <a:xfrm>
            <a:off x="3964277" y="4267219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4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9" name="文本框 19"/>
          <p:cNvSpPr txBox="1"/>
          <p:nvPr>
            <p:custDataLst>
              <p:tags r:id="rId9"/>
            </p:custDataLst>
          </p:nvPr>
        </p:nvSpPr>
        <p:spPr>
          <a:xfrm>
            <a:off x="4953412" y="507566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成品展示</a:t>
            </a:r>
            <a:endParaRPr kumimoji="1" lang="en-US" altLang="zh-CN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pSp>
        <p:nvGrpSpPr>
          <p:cNvPr id="49" name="组合 48"/>
          <p:cNvGrpSpPr/>
          <p:nvPr>
            <p:custDataLst>
              <p:tags r:id="rId10"/>
            </p:custDataLst>
          </p:nvPr>
        </p:nvGrpSpPr>
        <p:grpSpPr>
          <a:xfrm>
            <a:off x="3749745" y="1301688"/>
            <a:ext cx="73349" cy="4574416"/>
            <a:chOff x="2700118" y="1539947"/>
            <a:chExt cx="73349" cy="4574416"/>
          </a:xfrm>
        </p:grpSpPr>
        <p:sp>
          <p:nvSpPr>
            <p:cNvPr id="26" name="矩形 21"/>
            <p:cNvSpPr/>
            <p:nvPr>
              <p:custDataLst>
                <p:tags r:id="rId17"/>
              </p:custDataLst>
            </p:nvPr>
          </p:nvSpPr>
          <p:spPr>
            <a:xfrm>
              <a:off x="2700118" y="1539947"/>
              <a:ext cx="73349" cy="730077"/>
            </a:xfrm>
            <a:prstGeom prst="rect">
              <a:avLst/>
            </a:prstGeom>
            <a:solidFill>
              <a:srgbClr val="005490"/>
            </a:solidFill>
            <a:ln>
              <a:solidFill>
                <a:srgbClr val="00549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矩形 21"/>
            <p:cNvSpPr/>
            <p:nvPr>
              <p:custDataLst>
                <p:tags r:id="rId18"/>
              </p:custDataLst>
            </p:nvPr>
          </p:nvSpPr>
          <p:spPr>
            <a:xfrm>
              <a:off x="2700118" y="2551054"/>
              <a:ext cx="73349" cy="7300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21"/>
            <p:cNvSpPr/>
            <p:nvPr>
              <p:custDataLst>
                <p:tags r:id="rId19"/>
              </p:custDataLst>
            </p:nvPr>
          </p:nvSpPr>
          <p:spPr>
            <a:xfrm>
              <a:off x="2700118" y="4475729"/>
              <a:ext cx="73349" cy="7300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21"/>
            <p:cNvSpPr/>
            <p:nvPr>
              <p:custDataLst>
                <p:tags r:id="rId20"/>
              </p:custDataLst>
            </p:nvPr>
          </p:nvSpPr>
          <p:spPr>
            <a:xfrm>
              <a:off x="2700118" y="5384286"/>
              <a:ext cx="73349" cy="7300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1" name="文本框 22"/>
          <p:cNvSpPr txBox="1"/>
          <p:nvPr>
            <p:custDataLst>
              <p:tags r:id="rId11"/>
            </p:custDataLst>
          </p:nvPr>
        </p:nvSpPr>
        <p:spPr>
          <a:xfrm>
            <a:off x="3964277" y="5175776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5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42" name="TextBox 6"/>
          <p:cNvSpPr txBox="1"/>
          <p:nvPr>
            <p:custDataLst>
              <p:tags r:id="rId12"/>
            </p:custDataLst>
          </p:nvPr>
        </p:nvSpPr>
        <p:spPr>
          <a:xfrm>
            <a:off x="6773269" y="1235723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solidFill>
                  <a:schemeClr val="accent1">
                    <a:lumMod val="7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kumimoji="1" lang="zh-CN" altLang="en-US" sz="2800" b="1" dirty="0">
              <a:solidFill>
                <a:schemeClr val="accent1">
                  <a:lumMod val="75000"/>
                </a:schemeClr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3" name="TextBox 7"/>
          <p:cNvSpPr txBox="1"/>
          <p:nvPr>
            <p:custDataLst>
              <p:tags r:id="rId13"/>
            </p:custDataLst>
          </p:nvPr>
        </p:nvSpPr>
        <p:spPr>
          <a:xfrm>
            <a:off x="6773265" y="22424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4" name="TextBox 8"/>
          <p:cNvSpPr txBox="1"/>
          <p:nvPr>
            <p:custDataLst>
              <p:tags r:id="rId14"/>
            </p:custDataLst>
          </p:nvPr>
        </p:nvSpPr>
        <p:spPr>
          <a:xfrm>
            <a:off x="6773265" y="318123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5" name="TextBox 9"/>
          <p:cNvSpPr txBox="1"/>
          <p:nvPr>
            <p:custDataLst>
              <p:tags r:id="rId15"/>
            </p:custDataLst>
          </p:nvPr>
        </p:nvSpPr>
        <p:spPr>
          <a:xfrm>
            <a:off x="6773267" y="41692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6" name="TextBox 10"/>
          <p:cNvSpPr txBox="1"/>
          <p:nvPr>
            <p:custDataLst>
              <p:tags r:id="rId16"/>
            </p:custDataLst>
          </p:nvPr>
        </p:nvSpPr>
        <p:spPr>
          <a:xfrm>
            <a:off x="6773265" y="507566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效果展示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9400" y="125641"/>
            <a:ext cx="3889375" cy="47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3"/>
    </mc:Choice>
    <mc:Fallback xmlns="">
      <p:transition advTm="93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A8161-5732-2679-EF38-293F8937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8F1ED02-9770-D959-8E73-CF761E89F0AA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A2DAB9-777C-ACBD-619F-C56EBA66E38F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数据测量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EB333-793F-AEEB-B21D-09EA062100E3}"/>
              </a:ext>
            </a:extLst>
          </p:cNvPr>
          <p:cNvSpPr txBox="1"/>
          <p:nvPr/>
        </p:nvSpPr>
        <p:spPr>
          <a:xfrm>
            <a:off x="8621894" y="1295659"/>
            <a:ext cx="3104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右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图为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YISIST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原生软件进行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实验时的软件截图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由于 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YIXIST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软件较为闭源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暂时无法通过其他手段直接读取其数据或进行其他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操作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因此我们采用反编译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反向解析出其数据接口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且成功合并到我们的程序中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zh-CN" altLang="en-US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FF200F-D4CC-9851-0776-FC26580ED6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3" y="1146175"/>
            <a:ext cx="7936578" cy="47265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B9E4A69-86A2-E553-F267-8C51A3113771}"/>
              </a:ext>
            </a:extLst>
          </p:cNvPr>
          <p:cNvSpPr txBox="1"/>
          <p:nvPr/>
        </p:nvSpPr>
        <p:spPr>
          <a:xfrm>
            <a:off x="405173" y="5872766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软件界面展示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35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7B09-B2F5-5214-C8C8-5A13F1299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09F957C-FAB8-62C2-FBC2-B016AC9C78A1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D4CE84-CF5F-C8A8-2B97-8F577A0764A8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数据测量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4EDDEE-03A8-A9CC-74D5-20A29BD60B37}"/>
              </a:ext>
            </a:extLst>
          </p:cNvPr>
          <p:cNvSpPr txBox="1"/>
          <p:nvPr/>
        </p:nvSpPr>
        <p:spPr>
          <a:xfrm>
            <a:off x="936709" y="5267645"/>
            <a:ext cx="10478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采用和初步实验中相同的方案与电路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得到如上所示的原始数据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文件可以导出为 </a:t>
            </a:r>
            <a:r>
              <a:rPr lang="en-US" altLang="zh-CN" sz="24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.csv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格式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容易用 </a:t>
            </a:r>
            <a:r>
              <a:rPr lang="en-US" altLang="zh-CN" sz="24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python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实现程序控制筛选出有效数据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本实验中我们先手动计算数据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  <a:endParaRPr lang="zh-CN" altLang="en-US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5E7037-5A78-5C54-6614-3FE11C477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8" y="1272438"/>
            <a:ext cx="10318583" cy="39136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21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BE96C-4F2F-421A-D953-C2749764E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601B758-351A-4693-9928-65F624A532B1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EBAA2C-93D1-AA68-A2C0-81D1EA8DCCF7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数据测量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C9D1C4-5803-4508-1875-32D856E63691}"/>
              </a:ext>
            </a:extLst>
          </p:cNvPr>
          <p:cNvSpPr txBox="1"/>
          <p:nvPr/>
        </p:nvSpPr>
        <p:spPr>
          <a:xfrm>
            <a:off x="429348" y="5544048"/>
            <a:ext cx="4464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用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YIXIST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测得的数据和理论数值的差异如上所示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54AB49-B0C2-C457-CF17-35F5588A4304}"/>
              </a:ext>
            </a:extLst>
          </p:cNvPr>
          <p:cNvSpPr txBox="1"/>
          <p:nvPr/>
        </p:nvSpPr>
        <p:spPr>
          <a:xfrm>
            <a:off x="5254222" y="1310315"/>
            <a:ext cx="61794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再和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FLUKE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仪器的数据进行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对比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其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A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类不确定度极小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可以认为其精度是完全能够接受的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再考虑到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, YIXIST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仪器的便携性能和蓝牙性能显著优于 </a:t>
            </a:r>
            <a:r>
              <a:rPr lang="en-US" altLang="zh-CN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FLUKE, </a:t>
            </a:r>
            <a:r>
              <a:rPr lang="zh-CN" altLang="en-US" sz="24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故用其作为我们测量非平衡电桥的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方案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但我们也为台式电压表预留了接口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只是没有进行数字化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strike="sngStrike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FLUKE 8846A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YIXIST </a:t>
            </a:r>
            <a:r>
              <a:rPr lang="zh-CN" altLang="en-US" sz="2400" b="1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电压传感器</a:t>
            </a:r>
            <a:endParaRPr lang="en-US" altLang="zh-CN" sz="2400" b="1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5862A920-B34D-2433-8A1B-B1A825211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38" y="1136666"/>
            <a:ext cx="4026844" cy="4338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87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8D021-BDB5-81A3-202C-0D88BD89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EDE74BE7-F4F6-C1A4-C296-C2C2D6E5BA11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E191A9-FCBF-0330-EDEA-01975F58AAA7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程序设计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E7D52C-B26B-9675-ED3F-968ED4D376B9}"/>
              </a:ext>
            </a:extLst>
          </p:cNvPr>
          <p:cNvSpPr txBox="1"/>
          <p:nvPr/>
        </p:nvSpPr>
        <p:spPr>
          <a:xfrm>
            <a:off x="310060" y="1146175"/>
            <a:ext cx="1093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我们为其添加了许多功能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下一一展示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首先是</a:t>
            </a:r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实时显示电压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的功能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2DC4D1-1DD5-D1A0-DEA7-087318CF634E}"/>
              </a:ext>
            </a:extLst>
          </p:cNvPr>
          <p:cNvSpPr txBox="1"/>
          <p:nvPr/>
        </p:nvSpPr>
        <p:spPr>
          <a:xfrm>
            <a:off x="392807" y="4745865"/>
            <a:ext cx="11799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调整数据测量频率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;</a:t>
            </a:r>
          </a:p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选择量程</a:t>
            </a:r>
            <a:r>
              <a:rPr lang="zh-CN" altLang="en-US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  <a:r>
              <a:rPr lang="en-US" altLang="zh-CN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(YIXIST </a:t>
            </a:r>
            <a:r>
              <a:rPr lang="zh-CN" altLang="en-US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自带 </a:t>
            </a:r>
            <a:r>
              <a:rPr lang="en-US" altLang="zh-CN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5V </a:t>
            </a:r>
            <a:r>
              <a:rPr lang="zh-CN" altLang="en-US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和 </a:t>
            </a:r>
            <a:r>
              <a:rPr lang="en-US" altLang="zh-CN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20V </a:t>
            </a:r>
            <a:r>
              <a:rPr lang="zh-CN" altLang="en-US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两个量程</a:t>
            </a:r>
            <a:r>
              <a:rPr lang="en-US" altLang="zh-CN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);</a:t>
            </a:r>
            <a:endParaRPr lang="en-US" altLang="zh-CN" sz="2400">
              <a:solidFill>
                <a:srgbClr val="AFABAB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开始测量以及停止测量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;</a:t>
            </a:r>
          </a:p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电压归零功能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 </a:t>
            </a:r>
            <a:r>
              <a:rPr lang="en-US" altLang="zh-CN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(YIXIST </a:t>
            </a:r>
            <a:r>
              <a:rPr lang="zh-CN" altLang="en-US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在第一次启动时会有 </a:t>
            </a:r>
            <a:r>
              <a:rPr lang="en-US" altLang="zh-CN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40mV </a:t>
            </a:r>
            <a:r>
              <a:rPr lang="zh-CN" altLang="en-US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的误差</a:t>
            </a:r>
            <a:r>
              <a:rPr lang="en-US" altLang="zh-CN" sz="2000">
                <a:solidFill>
                  <a:srgbClr val="AFABAB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).</a:t>
            </a:r>
            <a:endParaRPr lang="en-US" altLang="zh-CN" sz="2400">
              <a:solidFill>
                <a:srgbClr val="AFABAB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11" name="图片 10" descr="图形用户界面, 应用程序, 网站&#10;&#10;AI 生成的内容可能不正确。">
            <a:extLst>
              <a:ext uri="{FF2B5EF4-FFF2-40B4-BE49-F238E27FC236}">
                <a16:creationId xmlns:a16="http://schemas.microsoft.com/office/drawing/2014/main" id="{E37EA035-0D42-5EC3-95DF-008BBCFA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07" y="1607840"/>
            <a:ext cx="10656475" cy="303499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B6FED52-C55B-2838-03E8-8AAEDC44ABC5}"/>
              </a:ext>
            </a:extLst>
          </p:cNvPr>
          <p:cNvSpPr/>
          <p:nvPr/>
        </p:nvSpPr>
        <p:spPr>
          <a:xfrm>
            <a:off x="566669" y="2099256"/>
            <a:ext cx="798490" cy="41856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C3C93D-FBA6-92CC-67F9-156EF132A763}"/>
              </a:ext>
            </a:extLst>
          </p:cNvPr>
          <p:cNvSpPr/>
          <p:nvPr/>
        </p:nvSpPr>
        <p:spPr>
          <a:xfrm>
            <a:off x="1394455" y="2099256"/>
            <a:ext cx="740535" cy="41856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7440C8-053B-98FC-BE0C-E7E05E190F2C}"/>
              </a:ext>
            </a:extLst>
          </p:cNvPr>
          <p:cNvSpPr/>
          <p:nvPr/>
        </p:nvSpPr>
        <p:spPr>
          <a:xfrm>
            <a:off x="3945224" y="3655452"/>
            <a:ext cx="3511641" cy="55030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F29B210E-F88F-FB2A-831A-E27068D5EE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5002" y="2092818"/>
            <a:ext cx="173862" cy="3222157"/>
          </a:xfrm>
          <a:prstGeom prst="bentConnector3">
            <a:avLst>
              <a:gd name="adj1" fmla="val 23148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82572B9-79C7-52B1-05CB-355E242DF56B}"/>
              </a:ext>
            </a:extLst>
          </p:cNvPr>
          <p:cNvCxnSpPr>
            <a:stCxn id="14" idx="2"/>
          </p:cNvCxnSpPr>
          <p:nvPr/>
        </p:nvCxnSpPr>
        <p:spPr>
          <a:xfrm flipH="1">
            <a:off x="1751527" y="2517820"/>
            <a:ext cx="13196" cy="2228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EA1ACB3-5A46-C5B3-0AF8-65F72F88DA4F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4250030" y="3930604"/>
            <a:ext cx="3206835" cy="1781221"/>
          </a:xfrm>
          <a:prstGeom prst="bentConnector3">
            <a:avLst>
              <a:gd name="adj1" fmla="val -7129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A8D9D65A-8BDC-FF7E-B581-5CA8D8742FB9}"/>
              </a:ext>
            </a:extLst>
          </p:cNvPr>
          <p:cNvSpPr txBox="1"/>
          <p:nvPr/>
        </p:nvSpPr>
        <p:spPr>
          <a:xfrm>
            <a:off x="9240412" y="4094185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电压显示</a:t>
            </a:r>
            <a:endParaRPr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9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60946-9015-0741-7BD0-76B2F7A4D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552FF6A-3BBB-D103-744A-710F236C9C2F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A16CA4-AF09-4EBA-485F-5998468781B8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程序设计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E6FABE-FD36-78A3-F58C-7C0B45E713EB}"/>
              </a:ext>
            </a:extLst>
          </p:cNvPr>
          <p:cNvSpPr txBox="1"/>
          <p:nvPr/>
        </p:nvSpPr>
        <p:spPr>
          <a:xfrm>
            <a:off x="7924293" y="1885973"/>
            <a:ext cx="3447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Python</a:t>
            </a:r>
            <a:r>
              <a:rPr lang="zh-CN" altLang="en-US" sz="280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代码</a:t>
            </a:r>
            <a:endParaRPr lang="en-US" altLang="zh-CN" sz="2800">
              <a:solidFill>
                <a:srgbClr val="FF0000"/>
              </a:solidFill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  <a:p>
            <a:pPr algn="ctr"/>
            <a:r>
              <a:rPr lang="zh-CN" altLang="en-US" sz="280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如图所示</a:t>
            </a:r>
            <a:endParaRPr lang="en-US" altLang="zh-CN" sz="2800">
              <a:solidFill>
                <a:srgbClr val="FF0000"/>
              </a:solidFill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68C323E-5691-03CB-5B91-95FD9C769D8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2078" r="8582" b="67098"/>
          <a:stretch>
            <a:fillRect/>
          </a:stretch>
        </p:blipFill>
        <p:spPr>
          <a:xfrm>
            <a:off x="187195" y="1064049"/>
            <a:ext cx="4368069" cy="48200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1DA47A-D7CA-055D-46B5-2085795A0403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32901" r="12041" b="24988"/>
          <a:stretch>
            <a:fillRect/>
          </a:stretch>
        </p:blipFill>
        <p:spPr>
          <a:xfrm>
            <a:off x="4302287" y="1067730"/>
            <a:ext cx="3447090" cy="53856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70427E2-C234-4996-DCD0-8F624ACD10E1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" t="75345" b="1012"/>
          <a:stretch>
            <a:fillRect/>
          </a:stretch>
        </p:blipFill>
        <p:spPr>
          <a:xfrm>
            <a:off x="7626579" y="3487851"/>
            <a:ext cx="4042518" cy="3097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80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831B8-D4B7-143B-BC88-7512134B7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3C7510-A842-CE8C-0A02-B4C2E83D5F35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6CE8EF-B14A-D8D1-A5DC-17589F415A09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程序设计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2E6F41-C918-FD5C-9E71-9CB44E150B55}"/>
              </a:ext>
            </a:extLst>
          </p:cNvPr>
          <p:cNvSpPr txBox="1"/>
          <p:nvPr/>
        </p:nvSpPr>
        <p:spPr>
          <a:xfrm>
            <a:off x="371949" y="1103254"/>
            <a:ext cx="617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实验数据记录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模块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其功能有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7" name="图片 6" descr="图片包含 表格&#10;&#10;AI 生成的内容可能不正确。">
            <a:extLst>
              <a:ext uri="{FF2B5EF4-FFF2-40B4-BE49-F238E27FC236}">
                <a16:creationId xmlns:a16="http://schemas.microsoft.com/office/drawing/2014/main" id="{C563585F-D51C-F503-F7EB-C211E9877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50" y="1564919"/>
            <a:ext cx="7744389" cy="35737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54E8B31-B5DF-03A8-E35D-51DE508F31A5}"/>
              </a:ext>
            </a:extLst>
          </p:cNvPr>
          <p:cNvSpPr txBox="1"/>
          <p:nvPr/>
        </p:nvSpPr>
        <p:spPr>
          <a:xfrm>
            <a:off x="494350" y="5175972"/>
            <a:ext cx="11799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自动记录数据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可选时间间隔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);</a:t>
            </a:r>
          </a:p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手动记录数据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;</a:t>
            </a:r>
          </a:p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导出到 </a:t>
            </a:r>
            <a:r>
              <a:rPr lang="en-US" altLang="zh-CN" sz="2400">
                <a:latin typeface="Fira Code Medium" panose="020B0609050000020004" pitchFamily="49" charset="0"/>
                <a:ea typeface="Fira Code Medium" panose="020B0609050000020004" pitchFamily="49" charset="0"/>
              </a:rPr>
              <a:t>.csv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文件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可自定义导出数据的列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如右图所示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);</a:t>
            </a:r>
          </a:p>
        </p:txBody>
      </p:sp>
      <p:pic>
        <p:nvPicPr>
          <p:cNvPr id="13" name="图片 12" descr="表格&#10;&#10;AI 生成的内容可能不正确。">
            <a:extLst>
              <a:ext uri="{FF2B5EF4-FFF2-40B4-BE49-F238E27FC236}">
                <a16:creationId xmlns:a16="http://schemas.microsoft.com/office/drawing/2014/main" id="{FF1F9B20-1D6B-E1A6-B2CB-59BB496BE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381" y="1500527"/>
            <a:ext cx="3109582" cy="31036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BA8CD6D-58C3-EB35-4617-FB6A6B2170BD}"/>
              </a:ext>
            </a:extLst>
          </p:cNvPr>
          <p:cNvSpPr txBox="1"/>
          <p:nvPr/>
        </p:nvSpPr>
        <p:spPr>
          <a:xfrm>
            <a:off x="6570724" y="4229843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数据导出</a:t>
            </a:r>
            <a:endParaRPr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4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558F2-3F19-A174-7F0D-F0698D56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A4F3851-AD5E-068F-7E69-5D2E950D7097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DBF8A0-4CC5-6A72-2438-C6079BFFB7C0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程序设计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2B5DC3-6708-1CA0-56C0-069BEA23CDA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" t="3910" r="4051" b="54460"/>
          <a:stretch>
            <a:fillRect/>
          </a:stretch>
        </p:blipFill>
        <p:spPr>
          <a:xfrm>
            <a:off x="229674" y="2286000"/>
            <a:ext cx="5902817" cy="4200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74477A-C54A-B032-C13A-3E2F20799A2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45540" r="5779" b="2011"/>
          <a:stretch>
            <a:fillRect/>
          </a:stretch>
        </p:blipFill>
        <p:spPr>
          <a:xfrm>
            <a:off x="6235014" y="1426225"/>
            <a:ext cx="5609233" cy="51098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761BC7-5B6F-9CF7-A0C5-76176475C958}"/>
              </a:ext>
            </a:extLst>
          </p:cNvPr>
          <p:cNvSpPr txBox="1"/>
          <p:nvPr/>
        </p:nvSpPr>
        <p:spPr>
          <a:xfrm>
            <a:off x="1457537" y="1239034"/>
            <a:ext cx="3447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HTML</a:t>
            </a:r>
            <a:r>
              <a:rPr lang="zh-CN" altLang="en-US" sz="280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代码</a:t>
            </a:r>
            <a:endParaRPr lang="en-US" altLang="zh-CN" sz="2800">
              <a:solidFill>
                <a:srgbClr val="FF0000"/>
              </a:solidFill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  <a:p>
            <a:pPr algn="ctr"/>
            <a:r>
              <a:rPr lang="zh-CN" altLang="en-US" sz="280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如图所示</a:t>
            </a:r>
            <a:endParaRPr lang="en-US" altLang="zh-CN" sz="2800">
              <a:solidFill>
                <a:srgbClr val="FF0000"/>
              </a:solidFill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1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FAF4A-50A5-9D27-37CF-433824424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710035B-4C7F-0E01-5B55-3D118E78B55F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25FA36-D9BE-B30C-E252-C9DC311D24B5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程序设计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A93C79-3A39-0013-31D4-F97F560A971A}"/>
              </a:ext>
            </a:extLst>
          </p:cNvPr>
          <p:cNvSpPr txBox="1"/>
          <p:nvPr/>
        </p:nvSpPr>
        <p:spPr>
          <a:xfrm>
            <a:off x="371949" y="1103254"/>
            <a:ext cx="617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实验数据记录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模块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其功能有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  <a:endParaRPr lang="en-US" altLang="zh-CN" sz="24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7" name="图片 6" descr="图片包含 表格&#10;&#10;AI 生成的内容可能不正确。">
            <a:extLst>
              <a:ext uri="{FF2B5EF4-FFF2-40B4-BE49-F238E27FC236}">
                <a16:creationId xmlns:a16="http://schemas.microsoft.com/office/drawing/2014/main" id="{C08D3CD4-799B-B8DC-A72B-EEE9A231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50" y="1564919"/>
            <a:ext cx="7744389" cy="35737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4D877B-792A-F9EF-C883-4350AC3DA457}"/>
              </a:ext>
            </a:extLst>
          </p:cNvPr>
          <p:cNvSpPr txBox="1"/>
          <p:nvPr/>
        </p:nvSpPr>
        <p:spPr>
          <a:xfrm>
            <a:off x="494350" y="5175972"/>
            <a:ext cx="11799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自动记录数据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可选时间间隔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);</a:t>
            </a:r>
          </a:p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手动记录数据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;</a:t>
            </a:r>
          </a:p>
          <a:p>
            <a:pPr marL="457200" indent="-457200">
              <a:buAutoNum type="arabicPeriod"/>
            </a:pP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导出到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.csv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文件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可自定义导出数据的列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如右图所示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);</a:t>
            </a:r>
          </a:p>
        </p:txBody>
      </p:sp>
      <p:pic>
        <p:nvPicPr>
          <p:cNvPr id="13" name="图片 12" descr="表格&#10;&#10;AI 生成的内容可能不正确。">
            <a:extLst>
              <a:ext uri="{FF2B5EF4-FFF2-40B4-BE49-F238E27FC236}">
                <a16:creationId xmlns:a16="http://schemas.microsoft.com/office/drawing/2014/main" id="{CC459894-1F2B-18B8-0D39-F381D97DB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381" y="1500527"/>
            <a:ext cx="3109582" cy="31036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11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977B4-A368-5090-6390-D83E92AE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>
            <a:extLst>
              <a:ext uri="{FF2B5EF4-FFF2-40B4-BE49-F238E27FC236}">
                <a16:creationId xmlns:a16="http://schemas.microsoft.com/office/drawing/2014/main" id="{ED0E31DE-AF3A-A85A-E09D-49CF23603B3E}"/>
              </a:ext>
            </a:extLst>
          </p:cNvPr>
          <p:cNvSpPr txBox="1"/>
          <p:nvPr/>
        </p:nvSpPr>
        <p:spPr>
          <a:xfrm>
            <a:off x="1191573" y="3094116"/>
            <a:ext cx="2004695" cy="1062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6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目录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5D09BB-A994-D8D2-ACA8-87F90EC97FD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53412" y="123132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原理描述，模块分解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7" name="文本框 22">
            <a:extLst>
              <a:ext uri="{FF2B5EF4-FFF2-40B4-BE49-F238E27FC236}">
                <a16:creationId xmlns:a16="http://schemas.microsoft.com/office/drawing/2014/main" id="{29CDFC81-3F3D-5E17-39A4-56ED64FF8AA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964277" y="1331437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1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28" name="文本框 19">
            <a:extLst>
              <a:ext uri="{FF2B5EF4-FFF2-40B4-BE49-F238E27FC236}">
                <a16:creationId xmlns:a16="http://schemas.microsoft.com/office/drawing/2014/main" id="{763576B4-E490-A67F-D63F-08E8784347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53412" y="2242435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电阻控制模块数字化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0" name="文本框 22">
            <a:extLst>
              <a:ext uri="{FF2B5EF4-FFF2-40B4-BE49-F238E27FC236}">
                <a16:creationId xmlns:a16="http://schemas.microsoft.com/office/drawing/2014/main" id="{CFBEF8F3-885B-7EE3-A7EE-3B1CB4AF4D6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64277" y="2342544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2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1" name="文本框 19">
            <a:extLst>
              <a:ext uri="{FF2B5EF4-FFF2-40B4-BE49-F238E27FC236}">
                <a16:creationId xmlns:a16="http://schemas.microsoft.com/office/drawing/2014/main" id="{089162CE-7420-E1E8-4F0C-0BB712E4F14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53412" y="3179424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电压采集模块数字化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pSp>
        <p:nvGrpSpPr>
          <p:cNvPr id="32" name="Group 1">
            <a:extLst>
              <a:ext uri="{FF2B5EF4-FFF2-40B4-BE49-F238E27FC236}">
                <a16:creationId xmlns:a16="http://schemas.microsoft.com/office/drawing/2014/main" id="{6033EA11-D50D-23EC-E66D-79A6FA4C300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749745" y="3272271"/>
            <a:ext cx="1372185" cy="730077"/>
            <a:chOff x="2700118" y="3484555"/>
            <a:chExt cx="1372185" cy="730077"/>
          </a:xfrm>
        </p:grpSpPr>
        <p:sp>
          <p:nvSpPr>
            <p:cNvPr id="33" name="矩形 21">
              <a:extLst>
                <a:ext uri="{FF2B5EF4-FFF2-40B4-BE49-F238E27FC236}">
                  <a16:creationId xmlns:a16="http://schemas.microsoft.com/office/drawing/2014/main" id="{D6026979-BCF1-B148-222B-B72BED204AD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2700118" y="3484555"/>
              <a:ext cx="73349" cy="7300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22">
              <a:extLst>
                <a:ext uri="{FF2B5EF4-FFF2-40B4-BE49-F238E27FC236}">
                  <a16:creationId xmlns:a16="http://schemas.microsoft.com/office/drawing/2014/main" id="{896937CB-1746-B026-7FD7-1DDF192AA6D0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2914650" y="3514304"/>
              <a:ext cx="11576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600" b="1" dirty="0">
                  <a:latin typeface="Cambria" panose="02040503050406030204" pitchFamily="18" charset="0"/>
                </a:rPr>
                <a:t>3</a:t>
              </a:r>
              <a:endParaRPr kumimoji="1" lang="zh-CN" altLang="en-US" sz="36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35" name="文本框 19">
            <a:extLst>
              <a:ext uri="{FF2B5EF4-FFF2-40B4-BE49-F238E27FC236}">
                <a16:creationId xmlns:a16="http://schemas.microsoft.com/office/drawing/2014/main" id="{7C910761-4076-A914-AE27-B48BA92EAF5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953412" y="4167110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将所有软件、硬件模块集成</a:t>
            </a:r>
            <a:endParaRPr kumimoji="1" lang="zh-CN" altLang="en-US" sz="2000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7" name="文本框 22">
            <a:extLst>
              <a:ext uri="{FF2B5EF4-FFF2-40B4-BE49-F238E27FC236}">
                <a16:creationId xmlns:a16="http://schemas.microsoft.com/office/drawing/2014/main" id="{84316A4F-81FD-2D52-9F8E-28E4A2DC6E0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964277" y="4267219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5490"/>
                </a:solidFill>
                <a:latin typeface="Cambria" panose="02040503050406030204" pitchFamily="18" charset="0"/>
              </a:rPr>
              <a:t>4</a:t>
            </a:r>
            <a:endParaRPr kumimoji="1" lang="zh-CN" altLang="en-US" sz="3600" b="1" dirty="0">
              <a:solidFill>
                <a:srgbClr val="005490"/>
              </a:solidFill>
              <a:latin typeface="Cambria" panose="02040503050406030204" pitchFamily="18" charset="0"/>
            </a:endParaRPr>
          </a:p>
        </p:txBody>
      </p:sp>
      <p:sp>
        <p:nvSpPr>
          <p:cNvPr id="39" name="文本框 19">
            <a:extLst>
              <a:ext uri="{FF2B5EF4-FFF2-40B4-BE49-F238E27FC236}">
                <a16:creationId xmlns:a16="http://schemas.microsoft.com/office/drawing/2014/main" id="{1A204333-32A2-2672-3881-B3D751C36BD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953412" y="507566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成品展示</a:t>
            </a:r>
            <a:endParaRPr kumimoji="1" lang="en-US" altLang="zh-CN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6" name="矩形 21">
            <a:extLst>
              <a:ext uri="{FF2B5EF4-FFF2-40B4-BE49-F238E27FC236}">
                <a16:creationId xmlns:a16="http://schemas.microsoft.com/office/drawing/2014/main" id="{34E45E9D-ADD0-9CB8-BAB4-494B95645DA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749744" y="4267219"/>
            <a:ext cx="73349" cy="730077"/>
          </a:xfrm>
          <a:prstGeom prst="rect">
            <a:avLst/>
          </a:prstGeom>
          <a:solidFill>
            <a:srgbClr val="005490"/>
          </a:solidFill>
          <a:ln>
            <a:solidFill>
              <a:srgbClr val="00549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矩形 21">
            <a:extLst>
              <a:ext uri="{FF2B5EF4-FFF2-40B4-BE49-F238E27FC236}">
                <a16:creationId xmlns:a16="http://schemas.microsoft.com/office/drawing/2014/main" id="{16AAD33D-21EE-D06E-161D-1D5F7051AFC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749745" y="134410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21">
            <a:extLst>
              <a:ext uri="{FF2B5EF4-FFF2-40B4-BE49-F238E27FC236}">
                <a16:creationId xmlns:a16="http://schemas.microsoft.com/office/drawing/2014/main" id="{5AF47703-8370-4E4F-552C-C7EA88D7089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749744" y="230710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21">
            <a:extLst>
              <a:ext uri="{FF2B5EF4-FFF2-40B4-BE49-F238E27FC236}">
                <a16:creationId xmlns:a16="http://schemas.microsoft.com/office/drawing/2014/main" id="{C03023EF-5591-AA12-2B4F-192428E0F9C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749745" y="520266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22">
            <a:extLst>
              <a:ext uri="{FF2B5EF4-FFF2-40B4-BE49-F238E27FC236}">
                <a16:creationId xmlns:a16="http://schemas.microsoft.com/office/drawing/2014/main" id="{4DEFDBD1-08C4-DFFB-19E4-8F6F0BA6F10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964277" y="5175776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5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A9C08782-80FA-55F8-2769-9FC9C40D3D2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773269" y="1235723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kumimoji="1" lang="zh-CN" altLang="en-US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E860D84D-C97C-F51E-D59C-938734BB94E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773265" y="22424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0A5E1934-8E59-60E5-A75B-0FD0803BCCA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773265" y="318123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62AC1A2F-FC25-1269-1D56-E48A36A57888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6773267" y="41692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kumimoji="1" lang="en-US" altLang="zh-CN" sz="2800" b="1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8031C002-38F5-EE97-818D-10E45D1CB612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773265" y="507566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效果展示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71E616-9A6D-CE72-D534-4DA2B6A2D0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400" y="125641"/>
            <a:ext cx="3889375" cy="4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2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3"/>
    </mc:Choice>
    <mc:Fallback xmlns="">
      <p:transition advTm="93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529BD-FEBC-8F97-1483-A831D8999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868EB34-7179-481B-2034-37129EF4A093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53F7D2-43B1-EE1B-59CC-3555ED15E2B6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硬件装配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99E17C-729B-8319-1C5B-78AF3DBD0FC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3"/>
          <a:stretch>
            <a:fillRect/>
          </a:stretch>
        </p:blipFill>
        <p:spPr>
          <a:xfrm>
            <a:off x="517303" y="2149619"/>
            <a:ext cx="6102439" cy="41469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D89902-EF1B-DA70-8853-842EB24B0A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04" y="1067730"/>
            <a:ext cx="3921615" cy="52288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64636E4-94BF-8818-48FE-FE773961A7CD}"/>
              </a:ext>
            </a:extLst>
          </p:cNvPr>
          <p:cNvSpPr txBox="1"/>
          <p:nvPr/>
        </p:nvSpPr>
        <p:spPr>
          <a:xfrm>
            <a:off x="517303" y="1193176"/>
            <a:ext cx="4584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首先利用热熔胶固定导线</a:t>
            </a:r>
            <a:r>
              <a:rPr lang="en-US" altLang="zh-CN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, </a:t>
            </a:r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防止在之后的过程中脱落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845D22-674A-F665-4BA1-E3CE878FDA8C}"/>
              </a:ext>
            </a:extLst>
          </p:cNvPr>
          <p:cNvSpPr txBox="1"/>
          <p:nvPr/>
        </p:nvSpPr>
        <p:spPr>
          <a:xfrm>
            <a:off x="517303" y="5851364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固定电阻</a:t>
            </a:r>
            <a:endParaRPr lang="zh-CN" altLang="en-US" sz="2000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64B34C-1843-AF1B-D01F-3C4730973C0E}"/>
              </a:ext>
            </a:extLst>
          </p:cNvPr>
          <p:cNvSpPr txBox="1"/>
          <p:nvPr/>
        </p:nvSpPr>
        <p:spPr>
          <a:xfrm>
            <a:off x="6831404" y="1104715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>
                <a:solidFill>
                  <a:schemeClr val="bg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固定电阻</a:t>
            </a:r>
            <a:endParaRPr lang="zh-CN" altLang="en-US" sz="2000" dirty="0">
              <a:solidFill>
                <a:schemeClr val="bg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92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26484" y="1402080"/>
                <a:ext cx="6457950" cy="53314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非平衡电桥的电路如图所示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.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当电桥平衡时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(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即满足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CD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两点电势相等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),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输出电压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.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若其中一个桥臂电阻发生微小变化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例如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变为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2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电桥失去平衡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不再为零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.</a:t>
                </a: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200" i="1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为数字电压表测量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CD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二点输出电压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(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假定电压表为理想电压表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),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应用电路分析知识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可算出输出的非平衡电压为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:</a:t>
                </a: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altLang="zh-CN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t-BR" altLang="zh-CN" sz="24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BR" altLang="zh-CN" sz="240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pt-BR" altLang="zh-CN" sz="24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altLang="zh-CN" sz="240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pt-BR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endParaRPr lang="zh-CN" altLang="en-US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84" y="1402080"/>
                <a:ext cx="6457950" cy="5331460"/>
              </a:xfrm>
              <a:prstGeom prst="rect">
                <a:avLst/>
              </a:prstGeom>
              <a:blipFill>
                <a:blip r:embed="rId4"/>
                <a:stretch>
                  <a:fillRect l="-1226" t="-800" r="-1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E5A8779-1FCF-3A70-599E-EDFE4AC33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65" y="1331420"/>
            <a:ext cx="3933951" cy="41951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EF70F2-CCD1-B8E8-2751-6C86437DDA21}"/>
              </a:ext>
            </a:extLst>
          </p:cNvPr>
          <p:cNvSpPr txBox="1"/>
          <p:nvPr/>
        </p:nvSpPr>
        <p:spPr>
          <a:xfrm>
            <a:off x="7925833" y="5773322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常见惠斯通电桥示意图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CA98-C0DD-4B53-1DBE-95523D102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DDAC49-5051-D91B-927E-0FB63DD3659E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CBBF03-AF48-C93E-9378-BC723D505121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硬件装配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5D5B8F-102B-DA66-687B-06FCC70B8157}"/>
              </a:ext>
            </a:extLst>
          </p:cNvPr>
          <p:cNvSpPr txBox="1"/>
          <p:nvPr/>
        </p:nvSpPr>
        <p:spPr>
          <a:xfrm>
            <a:off x="532666" y="1146175"/>
            <a:ext cx="286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在亚克力板上用热熔胶搭出初步电路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8E492A-9B55-BB8C-FB9C-D4E48EDF35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65" y="1436213"/>
            <a:ext cx="4766564" cy="48312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2A4F7D-6CA9-EDDC-CFEC-4C4B940D153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26"/>
          <a:stretch>
            <a:fillRect/>
          </a:stretch>
        </p:blipFill>
        <p:spPr>
          <a:xfrm rot="5400000">
            <a:off x="2762287" y="2274629"/>
            <a:ext cx="5121271" cy="28643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79E8F7-C760-CA7E-08FE-07D40D981A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1" y="2135080"/>
            <a:ext cx="3202301" cy="42697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54E3CA6-08D0-7797-AACF-D774716AE1F4}"/>
              </a:ext>
            </a:extLst>
          </p:cNvPr>
          <p:cNvSpPr txBox="1"/>
          <p:nvPr/>
        </p:nvSpPr>
        <p:spPr>
          <a:xfrm>
            <a:off x="2066621" y="5311715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接线端子</a:t>
            </a:r>
            <a:endParaRPr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E53C28-6A6F-82CC-D8F4-862E05DCAE6F}"/>
              </a:ext>
            </a:extLst>
          </p:cNvPr>
          <p:cNvSpPr txBox="1"/>
          <p:nvPr/>
        </p:nvSpPr>
        <p:spPr>
          <a:xfrm>
            <a:off x="3872632" y="5867337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电桥主要电路</a:t>
            </a:r>
            <a:endParaRPr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75BE86-75F0-B44F-E959-D3580EAD7EA7}"/>
              </a:ext>
            </a:extLst>
          </p:cNvPr>
          <p:cNvSpPr txBox="1"/>
          <p:nvPr/>
        </p:nvSpPr>
        <p:spPr>
          <a:xfrm>
            <a:off x="7086165" y="4201986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三个数控电阻</a:t>
            </a:r>
            <a:endParaRPr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06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653F0-C582-532A-DC6D-0B3F25D24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10132EA-DCFE-DD4C-7C66-FA6CB3ECA5C8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038878-B08A-8EA3-C943-212A73A120C6}"/>
              </a:ext>
            </a:extLst>
          </p:cNvPr>
          <p:cNvSpPr txBox="1"/>
          <p:nvPr/>
        </p:nvSpPr>
        <p:spPr>
          <a:xfrm>
            <a:off x="2383245" y="976898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硬件装配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652409-A7C7-5C2B-ADC7-ACB2BA392622}"/>
              </a:ext>
            </a:extLst>
          </p:cNvPr>
          <p:cNvSpPr txBox="1"/>
          <p:nvPr/>
        </p:nvSpPr>
        <p:spPr>
          <a:xfrm>
            <a:off x="749716" y="2890391"/>
            <a:ext cx="3609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搭好后电路图</a:t>
            </a:r>
            <a:endParaRPr lang="en-US" altLang="zh-CN" sz="3200">
              <a:solidFill>
                <a:schemeClr val="accent3"/>
              </a:solidFill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  <a:p>
            <a:pPr algn="ctr"/>
            <a:r>
              <a:rPr lang="zh-CN" altLang="en-US" sz="32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如右所示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DBEBA9-4DC3-DCC1-509A-9541C5834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97" y="635317"/>
            <a:ext cx="5933302" cy="59564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B5CA-13A3-A1D9-D2B1-89D6A3070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650C33-F3E5-472A-DF2F-DC747BF98723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A6C372-C5B6-B893-5F4C-DFF91CB0C5E0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硬件装配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015B46-9DAD-4B16-07A7-B8F4152BD8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73066" y="1238845"/>
            <a:ext cx="4544229" cy="60589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045AF2-568C-D2A2-6565-2DB4C73617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49" y="1056550"/>
            <a:ext cx="4112922" cy="54838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7E31D7-828F-3B62-BE40-3B49898E511B}"/>
              </a:ext>
            </a:extLst>
          </p:cNvPr>
          <p:cNvSpPr txBox="1"/>
          <p:nvPr/>
        </p:nvSpPr>
        <p:spPr>
          <a:xfrm>
            <a:off x="515694" y="1278915"/>
            <a:ext cx="569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添加易于阅读的标签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7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CDE26-4914-7D2D-D31D-4AE38CDE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A68A4D0-B775-0D41-3D96-9884655A7448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CAF7FD-D1A1-479C-3C80-E452F346B17C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软件集成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21ADE47-DCA2-428F-2B4F-A7193BA60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13" y="1260110"/>
            <a:ext cx="8005574" cy="5133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ED5FC1-D55C-1367-0FD6-404AC31BD9B4}"/>
              </a:ext>
            </a:extLst>
          </p:cNvPr>
          <p:cNvSpPr txBox="1"/>
          <p:nvPr/>
        </p:nvSpPr>
        <p:spPr>
          <a:xfrm>
            <a:off x="8540430" y="1620393"/>
            <a:ext cx="3122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通过</a:t>
            </a:r>
            <a:r>
              <a:rPr lang="en-US" altLang="zh-CN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HTML</a:t>
            </a:r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的</a:t>
            </a:r>
            <a:r>
              <a:rPr lang="en-US" altLang="zh-CN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GUI</a:t>
            </a:r>
          </a:p>
          <a:p>
            <a:pPr algn="ctr"/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控制各个</a:t>
            </a:r>
            <a:r>
              <a:rPr lang="en-US" altLang="zh-CN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Python</a:t>
            </a:r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程序</a:t>
            </a:r>
            <a:endParaRPr lang="en-US" altLang="zh-CN" sz="2400">
              <a:solidFill>
                <a:schemeClr val="accent3"/>
              </a:solidFill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  <a:p>
            <a:pPr algn="ctr"/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将各个功能集成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93D17B-4E94-01B3-883E-068AD29CEF7F}"/>
              </a:ext>
            </a:extLst>
          </p:cNvPr>
          <p:cNvSpPr txBox="1"/>
          <p:nvPr/>
        </p:nvSpPr>
        <p:spPr>
          <a:xfrm>
            <a:off x="8511452" y="3357027"/>
            <a:ext cx="318092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我们将代码开源在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GitHub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上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endParaRPr lang="en-US" altLang="zh-CN" sz="240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左图为 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GitHub </a:t>
            </a:r>
            <a:r>
              <a:rPr lang="zh-CN" altLang="en-US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项目</a:t>
            </a:r>
            <a:r>
              <a:rPr lang="en-US" altLang="zh-CN" sz="2400"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</a:p>
          <a:p>
            <a:r>
              <a:rPr lang="zh-CN" altLang="en-US" sz="200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https://github.com/KClO4-Li/Digitization-of-Unbalanced-Electric-Bridge-YIXIST-and-Arduino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94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38EFE-F414-1437-DCF0-B17C59A75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20F2F5C-4A6E-34AA-9B95-209F3D8787A9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8E1F8F-EF1A-2D2D-4B35-6281758E7931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软件集成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8" name="图片 7" descr="图片包含 表格&#10;&#10;AI 生成的内容可能不正确。">
            <a:extLst>
              <a:ext uri="{FF2B5EF4-FFF2-40B4-BE49-F238E27FC236}">
                <a16:creationId xmlns:a16="http://schemas.microsoft.com/office/drawing/2014/main" id="{670DA19A-5B61-FB7A-1301-DE2347197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8" y="1146175"/>
            <a:ext cx="4170164" cy="5289299"/>
          </a:xfrm>
          <a:prstGeom prst="rect">
            <a:avLst/>
          </a:prstGeom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43D40C-443D-2D96-0F02-51FEF781EC7B}"/>
              </a:ext>
            </a:extLst>
          </p:cNvPr>
          <p:cNvSpPr txBox="1"/>
          <p:nvPr/>
        </p:nvSpPr>
        <p:spPr>
          <a:xfrm>
            <a:off x="5706948" y="1261135"/>
            <a:ext cx="484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HTML</a:t>
            </a:r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语言编写的</a:t>
            </a:r>
            <a:r>
              <a:rPr lang="en-US" altLang="zh-CN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GUI</a:t>
            </a:r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如左图所示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C09CC2-A432-CA93-D4FF-86C295F13098}"/>
              </a:ext>
            </a:extLst>
          </p:cNvPr>
          <p:cNvSpPr txBox="1"/>
          <p:nvPr/>
        </p:nvSpPr>
        <p:spPr>
          <a:xfrm>
            <a:off x="4825288" y="1778962"/>
            <a:ext cx="66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我们将网页搭载在服务器上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并且同步数据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这样即使你人在宿舍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只要登录网页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也可以做远距离的实验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zh-CN" altLang="en-US" sz="200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14" name="图片 13" descr="图形用户界面&#10;&#10;AI 生成的内容可能不正确。">
            <a:extLst>
              <a:ext uri="{FF2B5EF4-FFF2-40B4-BE49-F238E27FC236}">
                <a16:creationId xmlns:a16="http://schemas.microsoft.com/office/drawing/2014/main" id="{1578FF6B-A6E8-E656-DB21-91DDD0784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303" y="2543010"/>
            <a:ext cx="6496696" cy="38320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15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3CC88-5808-4DB9-E997-3AECC58A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CF67CD7-0AAB-24DA-DC18-DCC2CB54AADA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AB1864-BC10-48C3-561C-E7B0F6AE9670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软件集成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2D3DBA-0B9D-6363-B9C3-594318FF052E}"/>
              </a:ext>
            </a:extLst>
          </p:cNvPr>
          <p:cNvSpPr txBox="1"/>
          <p:nvPr/>
        </p:nvSpPr>
        <p:spPr>
          <a:xfrm>
            <a:off x="318601" y="1291318"/>
            <a:ext cx="112637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远程的网页访问是通过云端虚拟机上的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Nginx,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本地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Flask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后端和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SSH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隧道共同构建的分布式控制链路实现的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主要运用了内网穿透与反向代理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具体数据传输过程可分为以下三个层级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</a:p>
          <a:p>
            <a:endParaRPr lang="en-US" altLang="zh-CN" sz="200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入口层 </a:t>
            </a:r>
            <a:r>
              <a:rPr lang="en-US" altLang="zh-CN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云端反向代理</a:t>
            </a:r>
            <a:r>
              <a:rPr lang="en-US" altLang="zh-CN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):</a:t>
            </a:r>
            <a:r>
              <a:rPr lang="en-US" altLang="zh-CN" sz="2000" b="1">
                <a:latin typeface="思源宋体 CN" panose="02020400000000000000" pitchFamily="18" charset="-122"/>
                <a:ea typeface="思源宋体 CN" panose="02020400000000000000" pitchFamily="18" charset="-122"/>
              </a:rPr>
              <a:t>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用户通过公网浏览器发起的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HTTP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请求首先抵达位于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Azure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云端的虚拟机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部署于其上的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Nginx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服务器 作为系统入口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负责监听标准的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80/443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端口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并将接收到的请求根据配置协议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转发至服务器内部与隧道绑定的特定虚拟端口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endParaRPr lang="en-US" altLang="zh-CN" sz="200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传输层 </a:t>
            </a:r>
            <a:r>
              <a:rPr lang="en-US" altLang="zh-CN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(SSH </a:t>
            </a:r>
            <a:r>
              <a:rPr lang="zh-CN" altLang="en-US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远程端口转发</a:t>
            </a:r>
            <a:r>
              <a:rPr lang="en-US" altLang="zh-CN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):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由于实验室本地电脑缺乏公网固定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IP,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系统利用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SSH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远程端口转发技术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(Reverse SSH Tunneling)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建立了一条从本地向云端主动发起的加密加密连接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该隧道成功穿透了实验室防火墙的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NAT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限制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在云端虚拟端口与本地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Flask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监听端口之间构建了逻辑上的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"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点对点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"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直连通路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endParaRPr lang="en-US" altLang="zh-CN" sz="200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执行层 </a:t>
            </a:r>
            <a:r>
              <a:rPr lang="en-US" altLang="zh-CN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本地 </a:t>
            </a:r>
            <a:r>
              <a:rPr lang="en-US" altLang="zh-CN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Flask </a:t>
            </a:r>
            <a:r>
              <a:rPr lang="zh-CN" altLang="en-US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驱动</a:t>
            </a:r>
            <a:r>
              <a:rPr lang="en-US" altLang="zh-CN" sz="20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):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数据流经由隧道下行至本地主机后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由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Flask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后端程序 进行解析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 Flask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根据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API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路由识别控制指令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如调节电桥阻值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),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通过物理串口驱动下位机 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Arduino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执行硬件动作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并将实时采集到的电压数据沿原链路异步回传至前端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完成闭环控制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zh-CN" altLang="en-US" sz="200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67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3EC1-84D9-E8D4-A6CE-6551861B4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3780695-B91E-BFF0-D78E-4869598FEA34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30AEFB-54C9-324C-CBA2-85CA2AB609F1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软件集成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624789-0076-596E-6540-C7BEAB8C8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85" y="1067730"/>
            <a:ext cx="9822543" cy="53563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78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A5477-958C-E791-FC40-B8503CC6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>
            <a:extLst>
              <a:ext uri="{FF2B5EF4-FFF2-40B4-BE49-F238E27FC236}">
                <a16:creationId xmlns:a16="http://schemas.microsoft.com/office/drawing/2014/main" id="{11BE6272-E891-F951-3142-F80395C59005}"/>
              </a:ext>
            </a:extLst>
          </p:cNvPr>
          <p:cNvSpPr txBox="1"/>
          <p:nvPr/>
        </p:nvSpPr>
        <p:spPr>
          <a:xfrm>
            <a:off x="1191573" y="3094116"/>
            <a:ext cx="2004695" cy="1062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6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目录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936E91-F4D1-76C4-E82F-345A6330595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53412" y="123132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原理描述，模块分解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7" name="文本框 22">
            <a:extLst>
              <a:ext uri="{FF2B5EF4-FFF2-40B4-BE49-F238E27FC236}">
                <a16:creationId xmlns:a16="http://schemas.microsoft.com/office/drawing/2014/main" id="{1659B443-AA19-D5DC-B769-F635B03A9F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964277" y="1331437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1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28" name="文本框 19">
            <a:extLst>
              <a:ext uri="{FF2B5EF4-FFF2-40B4-BE49-F238E27FC236}">
                <a16:creationId xmlns:a16="http://schemas.microsoft.com/office/drawing/2014/main" id="{44FB0DBA-AC42-1C36-6B26-EFB259DEA43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53412" y="2242435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电阻控制模块数字化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0" name="文本框 22">
            <a:extLst>
              <a:ext uri="{FF2B5EF4-FFF2-40B4-BE49-F238E27FC236}">
                <a16:creationId xmlns:a16="http://schemas.microsoft.com/office/drawing/2014/main" id="{DC407126-A3BD-B02C-5958-BD072A398BA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64277" y="2342544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2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1" name="文本框 19">
            <a:extLst>
              <a:ext uri="{FF2B5EF4-FFF2-40B4-BE49-F238E27FC236}">
                <a16:creationId xmlns:a16="http://schemas.microsoft.com/office/drawing/2014/main" id="{47480A08-6186-0C85-11F9-AB6F6C8F87F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53412" y="3179424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电压采集模块数字化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pSp>
        <p:nvGrpSpPr>
          <p:cNvPr id="32" name="Group 1">
            <a:extLst>
              <a:ext uri="{FF2B5EF4-FFF2-40B4-BE49-F238E27FC236}">
                <a16:creationId xmlns:a16="http://schemas.microsoft.com/office/drawing/2014/main" id="{56FCFE14-F86B-612D-8CE6-DBAF25FFB52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749745" y="3272271"/>
            <a:ext cx="1372185" cy="730077"/>
            <a:chOff x="2700118" y="3484555"/>
            <a:chExt cx="1372185" cy="730077"/>
          </a:xfrm>
        </p:grpSpPr>
        <p:sp>
          <p:nvSpPr>
            <p:cNvPr id="33" name="矩形 21">
              <a:extLst>
                <a:ext uri="{FF2B5EF4-FFF2-40B4-BE49-F238E27FC236}">
                  <a16:creationId xmlns:a16="http://schemas.microsoft.com/office/drawing/2014/main" id="{7E124F49-3614-1B80-498C-397F38EA653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2700118" y="3484555"/>
              <a:ext cx="73349" cy="7300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22">
              <a:extLst>
                <a:ext uri="{FF2B5EF4-FFF2-40B4-BE49-F238E27FC236}">
                  <a16:creationId xmlns:a16="http://schemas.microsoft.com/office/drawing/2014/main" id="{DFA3E730-1D76-6EA9-EDDF-E2671473A036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2914650" y="3514304"/>
              <a:ext cx="11576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600" b="1" dirty="0">
                  <a:latin typeface="Cambria" panose="02040503050406030204" pitchFamily="18" charset="0"/>
                </a:rPr>
                <a:t>3</a:t>
              </a:r>
              <a:endParaRPr kumimoji="1" lang="zh-CN" altLang="en-US" sz="36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35" name="文本框 19">
            <a:extLst>
              <a:ext uri="{FF2B5EF4-FFF2-40B4-BE49-F238E27FC236}">
                <a16:creationId xmlns:a16="http://schemas.microsoft.com/office/drawing/2014/main" id="{5D135AE1-2471-32A5-123F-0203CE285A8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953412" y="4167110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将所有软件、硬件模块集成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7" name="文本框 22">
            <a:extLst>
              <a:ext uri="{FF2B5EF4-FFF2-40B4-BE49-F238E27FC236}">
                <a16:creationId xmlns:a16="http://schemas.microsoft.com/office/drawing/2014/main" id="{5933BC8C-B786-92AE-4FD0-8B59E9EB8D5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964277" y="4267219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4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9" name="文本框 19">
            <a:extLst>
              <a:ext uri="{FF2B5EF4-FFF2-40B4-BE49-F238E27FC236}">
                <a16:creationId xmlns:a16="http://schemas.microsoft.com/office/drawing/2014/main" id="{FB0BEA07-EE16-6341-8124-E72515A09B5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953412" y="507566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成品展示</a:t>
            </a:r>
            <a:endParaRPr kumimoji="1" lang="en-US" altLang="zh-CN" sz="2000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6" name="矩形 21">
            <a:extLst>
              <a:ext uri="{FF2B5EF4-FFF2-40B4-BE49-F238E27FC236}">
                <a16:creationId xmlns:a16="http://schemas.microsoft.com/office/drawing/2014/main" id="{FDE185F9-D193-7144-7015-1987C31CCB4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751869" y="5200433"/>
            <a:ext cx="73349" cy="730077"/>
          </a:xfrm>
          <a:prstGeom prst="rect">
            <a:avLst/>
          </a:prstGeom>
          <a:solidFill>
            <a:srgbClr val="005490"/>
          </a:solidFill>
          <a:ln>
            <a:solidFill>
              <a:srgbClr val="00549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矩形 21">
            <a:extLst>
              <a:ext uri="{FF2B5EF4-FFF2-40B4-BE49-F238E27FC236}">
                <a16:creationId xmlns:a16="http://schemas.microsoft.com/office/drawing/2014/main" id="{7C4341C4-77B8-AAFC-CEFB-06A9FC03046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749745" y="134410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21">
            <a:extLst>
              <a:ext uri="{FF2B5EF4-FFF2-40B4-BE49-F238E27FC236}">
                <a16:creationId xmlns:a16="http://schemas.microsoft.com/office/drawing/2014/main" id="{3EFD3E62-45C4-BFA0-1438-F93B162B2CC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749744" y="230710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21">
            <a:extLst>
              <a:ext uri="{FF2B5EF4-FFF2-40B4-BE49-F238E27FC236}">
                <a16:creationId xmlns:a16="http://schemas.microsoft.com/office/drawing/2014/main" id="{8453379B-B565-0A9A-4404-3CFA63A3D9AF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749743" y="4268030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22">
            <a:extLst>
              <a:ext uri="{FF2B5EF4-FFF2-40B4-BE49-F238E27FC236}">
                <a16:creationId xmlns:a16="http://schemas.microsoft.com/office/drawing/2014/main" id="{23B006A4-E8BD-1A54-263A-4B434AC4F02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964277" y="5175776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5490"/>
                </a:solidFill>
                <a:latin typeface="Cambria" panose="02040503050406030204" pitchFamily="18" charset="0"/>
              </a:rPr>
              <a:t>5</a:t>
            </a:r>
            <a:endParaRPr kumimoji="1" lang="zh-CN" altLang="en-US" sz="3600" b="1" dirty="0">
              <a:solidFill>
                <a:srgbClr val="005490"/>
              </a:solidFill>
              <a:latin typeface="Cambria" panose="02040503050406030204" pitchFamily="18" charset="0"/>
            </a:endParaRP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C0AF9088-A887-1E4D-188C-250C43C4F40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773269" y="1235723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kumimoji="1" lang="zh-CN" altLang="en-US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2DE5B6C9-5282-A5F4-BCE3-266DE9F4F76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773265" y="22424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B9D81ABD-DBDC-D7BF-B2CD-A2FF14124BC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773265" y="318123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4FD9F58C-9C81-0198-AA9F-E7CE426BF47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6773267" y="41692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2E24B1A3-19AD-FBB5-7A15-C5C07FD863B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773265" y="507566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效果展示</a:t>
            </a:r>
            <a:endParaRPr kumimoji="1" lang="en-US" altLang="zh-CN" sz="2800" b="1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B67FA1-DCA2-4F7D-A7E1-49D24666F30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400" y="125641"/>
            <a:ext cx="3889375" cy="4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3"/>
    </mc:Choice>
    <mc:Fallback xmlns="">
      <p:transition advTm="933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07AA-1828-92E6-EA5F-C5010E5C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折线图&#10;&#10;AI 生成的内容可能不正确。">
            <a:extLst>
              <a:ext uri="{FF2B5EF4-FFF2-40B4-BE49-F238E27FC236}">
                <a16:creationId xmlns:a16="http://schemas.microsoft.com/office/drawing/2014/main" id="{2A4C49E8-61B4-3E3E-EC3C-629C6BA1D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5" y="2976869"/>
            <a:ext cx="4806856" cy="35311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0E0B9F-9EB3-19ED-876C-369C64E117DA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成片展示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9036D-216E-E241-D277-03D1EE0FED2E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电阻箱实验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5" name="图片 4" descr="图形用户界面, 应用程序, 表格, Excel&#10;&#10;AI 生成的内容可能不正确。">
            <a:extLst>
              <a:ext uri="{FF2B5EF4-FFF2-40B4-BE49-F238E27FC236}">
                <a16:creationId xmlns:a16="http://schemas.microsoft.com/office/drawing/2014/main" id="{A65121D4-7F0C-E45F-1A10-BE404095B1F4}"/>
              </a:ext>
            </a:extLst>
          </p:cNvPr>
          <p:cNvPicPr>
            <a:picLocks/>
          </p:cNvPicPr>
          <p:nvPr/>
        </p:nvPicPr>
        <p:blipFill>
          <a:blip r:embed="rId5"/>
          <a:srcRect r="66129"/>
          <a:stretch>
            <a:fillRect/>
          </a:stretch>
        </p:blipFill>
        <p:spPr>
          <a:xfrm>
            <a:off x="6104087" y="1448874"/>
            <a:ext cx="2467253" cy="43079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5EAE2C-63A5-7275-1957-46EFC20448B8}"/>
              </a:ext>
            </a:extLst>
          </p:cNvPr>
          <p:cNvSpPr txBox="1"/>
          <p:nvPr/>
        </p:nvSpPr>
        <p:spPr>
          <a:xfrm>
            <a:off x="450261" y="1052804"/>
            <a:ext cx="5653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我们用电阻箱代替变化的电桥电阻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测得一组数据后用网站自带功能导出的数据如图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1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所示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未经调整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).</a:t>
            </a:r>
          </a:p>
          <a:p>
            <a:endParaRPr lang="en-US" altLang="zh-CN" sz="200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我们将其整理成图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2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的表格形式并作图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可以看到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我们测量的电阻变化的精确值十分匹配实际值</a:t>
            </a:r>
            <a:r>
              <a:rPr lang="en-US" altLang="zh-CN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</p:txBody>
      </p:sp>
      <p:pic>
        <p:nvPicPr>
          <p:cNvPr id="11" name="图片 10" descr="表格&#10;&#10;AI 生成的内容可能不正确。">
            <a:extLst>
              <a:ext uri="{FF2B5EF4-FFF2-40B4-BE49-F238E27FC236}">
                <a16:creationId xmlns:a16="http://schemas.microsoft.com/office/drawing/2014/main" id="{9258A33A-A9EB-3094-05B9-FB3760C74397}"/>
              </a:ext>
            </a:extLst>
          </p:cNvPr>
          <p:cNvPicPr>
            <a:picLocks/>
          </p:cNvPicPr>
          <p:nvPr/>
        </p:nvPicPr>
        <p:blipFill>
          <a:blip r:embed="rId6"/>
          <a:srcRect t="-1" r="52288" b="356"/>
          <a:stretch>
            <a:fillRect/>
          </a:stretch>
        </p:blipFill>
        <p:spPr>
          <a:xfrm>
            <a:off x="8751380" y="1448874"/>
            <a:ext cx="2986456" cy="43079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62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C11F1-343A-06E4-A8F8-722545FFE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23BA38-CD16-4002-61EE-F00F90D8D765}"/>
              </a:ext>
            </a:extLst>
          </p:cNvPr>
          <p:cNvSpPr txBox="1"/>
          <p:nvPr/>
        </p:nvSpPr>
        <p:spPr>
          <a:xfrm>
            <a:off x="471714" y="1090637"/>
            <a:ext cx="67468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先初步介绍碳膜电阻极其温漂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200" dirty="0">
              <a:solidFill>
                <a:srgbClr val="1F2328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B80E02-4194-261F-71C2-2CBF908D0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4" y="1460459"/>
            <a:ext cx="6150589" cy="31678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E3B7BE1-90FA-B3F6-EA56-1F459D9F027A}"/>
              </a:ext>
            </a:extLst>
          </p:cNvPr>
          <p:cNvSpPr txBox="1"/>
          <p:nvPr/>
        </p:nvSpPr>
        <p:spPr>
          <a:xfrm>
            <a:off x="471713" y="4690146"/>
            <a:ext cx="1153885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金属膜与碳膜电阻的构造原理几乎一致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它们的内部内部是一个陶瓷棒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并在其表面分别沉积一层结晶碳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碳膜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)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或金属合金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金属膜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),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随后在膜上刻划螺旋沟槽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来延长电流路径并减小横截面积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从而精确调整阻值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但碳膜由高温分解的碳颗粒组成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微观结构疏松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因此导致热稳定性差且温漂通常为负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;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而金属膜电阻的传输更稳定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一般温漂和噪声极低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D488AD-A3DF-40C9-3D29-E9BC0D1A4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71" y="848338"/>
            <a:ext cx="4020257" cy="16888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6CFDA57-BBE7-D9DE-D69B-9229883C6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822" y="2629762"/>
            <a:ext cx="4166306" cy="19270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49FFC9-8AEB-4142-046E-288B403A2D22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成片展示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0A82CF-999A-A54C-6DB2-80A0DF5326F8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温漂实验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08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447EC-438C-BCA9-616D-E6C6244A8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E8ED05-675E-38ED-28F1-5C09D498BC56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26484" y="1402080"/>
                <a:ext cx="6457950" cy="53314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我们常用等臂电桥形式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在此条件下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有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:</a:t>
                </a: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400" i="0" dirty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其中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2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被称为电阻的相对改变量或应变量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.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此公式表明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在微小变化范围内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输出电压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err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200" i="1" dirty="0" err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CN" sz="2200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与电阻变化量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成正比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.</a:t>
                </a: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如上图所示的电路为典型的惠斯通电桥结构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是测量微小电阻变化的经典且在大学物理实验中最常用的方案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.</a:t>
                </a: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endParaRPr lang="zh-CN" altLang="en-US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E8ED05-675E-38ED-28F1-5C09D498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726484" y="1402080"/>
                <a:ext cx="6457950" cy="5331460"/>
              </a:xfrm>
              <a:prstGeom prst="rect">
                <a:avLst/>
              </a:prstGeom>
              <a:blipFill>
                <a:blip r:embed="rId7"/>
                <a:stretch>
                  <a:fillRect l="-1226" t="-800" r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816D67C-8636-375B-047D-2D39C0D314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65" y="1331420"/>
            <a:ext cx="3933951" cy="41951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83A79C-34E7-2779-90CE-7F62D30E3864}"/>
              </a:ext>
            </a:extLst>
          </p:cNvPr>
          <p:cNvSpPr txBox="1"/>
          <p:nvPr/>
        </p:nvSpPr>
        <p:spPr>
          <a:xfrm>
            <a:off x="7925833" y="5773322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常见惠斯通电桥示意图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9EA34-41C5-2140-64F9-C9CA597BFE3D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234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93309-BA7B-A2D6-507B-E54D0A91A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B6AC7E-1B34-E926-A8F6-17B4B72FA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" b="1231"/>
          <a:stretch>
            <a:fillRect/>
          </a:stretch>
        </p:blipFill>
        <p:spPr>
          <a:xfrm>
            <a:off x="5366373" y="1243137"/>
            <a:ext cx="6600656" cy="40763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093C70-E812-E5DA-3A2C-8E5B8323534A}"/>
              </a:ext>
            </a:extLst>
          </p:cNvPr>
          <p:cNvSpPr txBox="1"/>
          <p:nvPr/>
        </p:nvSpPr>
        <p:spPr>
          <a:xfrm>
            <a:off x="384629" y="1090637"/>
            <a:ext cx="499291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温漂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在电阻里体现为</a:t>
            </a:r>
            <a:r>
              <a:rPr lang="zh-CN" altLang="en-US" sz="2200" b="1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电阻温度系数 </a:t>
            </a:r>
            <a:r>
              <a:rPr lang="en-US" altLang="zh-CN" sz="2200" b="1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(TCR)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指电子元器件的电阻随温度变化而发生偏离的现象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同时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也有热滞后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时漂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热噪声等一系列相关现象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碳膜电阻存在以下两个显著特点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误差较大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可以达到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2% 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甚至更大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).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温漂也较大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可以达到几百 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ppm/</a:t>
            </a:r>
            <a:r>
              <a:rPr lang="zh-CN" altLang="en-US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℃</a:t>
            </a:r>
            <a:r>
              <a:rPr lang="en-US" altLang="zh-CN" sz="2200" dirty="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我们拥有许多碳膜电阻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因此</a:t>
            </a:r>
            <a:r>
              <a:rPr lang="en-US" altLang="zh-CN" sz="22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我们选取其中阻值为 </a:t>
            </a:r>
            <a:r>
              <a:rPr lang="en-US" altLang="zh-CN" sz="22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150Ω </a:t>
            </a:r>
            <a:r>
              <a:rPr lang="zh-CN" altLang="en-US" sz="22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的电阻进行实验</a:t>
            </a:r>
            <a:r>
              <a:rPr lang="en-US" altLang="zh-CN" sz="2200" b="1">
                <a:solidFill>
                  <a:srgbClr val="FF0000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>
                <a:solidFill>
                  <a:schemeClr val="bg1">
                    <a:lumMod val="6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注</a:t>
            </a:r>
            <a:r>
              <a:rPr lang="en-US" altLang="zh-CN" sz="2200" dirty="0">
                <a:solidFill>
                  <a:schemeClr val="bg1">
                    <a:lumMod val="6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ppm </a:t>
            </a:r>
            <a:r>
              <a:rPr lang="zh-CN" altLang="en-US" sz="2200" dirty="0">
                <a:solidFill>
                  <a:schemeClr val="bg1">
                    <a:lumMod val="65000"/>
                  </a:schemeClr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指万分之一</a:t>
            </a:r>
            <a:endParaRPr lang="en-US" altLang="zh-CN" sz="2200" dirty="0">
              <a:solidFill>
                <a:schemeClr val="bg1">
                  <a:lumMod val="65000"/>
                </a:schemeClr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A626CD-717B-C72D-8F9E-3C0D49196DCD}"/>
              </a:ext>
            </a:extLst>
          </p:cNvPr>
          <p:cNvSpPr txBox="1"/>
          <p:nvPr/>
        </p:nvSpPr>
        <p:spPr>
          <a:xfrm>
            <a:off x="5503728" y="5271931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某公司的低温漂电阻温漂展示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图源网络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5782C4-65A3-E265-A690-3DF68223632A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成片展示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077B46-4782-FF69-3614-4DAFA8040500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温漂实验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8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D3FFF-E57F-CCC2-1F19-851B5E46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表, 折线图&#10;&#10;AI 生成的内容可能不正确。">
            <a:extLst>
              <a:ext uri="{FF2B5EF4-FFF2-40B4-BE49-F238E27FC236}">
                <a16:creationId xmlns:a16="http://schemas.microsoft.com/office/drawing/2014/main" id="{66A6CA61-30BB-8C58-9B05-4E15B0B5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337" y="775342"/>
            <a:ext cx="5307945" cy="39555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2F494F6-C813-E1CD-9D23-C79291460535}"/>
              </a:ext>
            </a:extLst>
          </p:cNvPr>
          <p:cNvSpPr txBox="1"/>
          <p:nvPr/>
        </p:nvSpPr>
        <p:spPr>
          <a:xfrm>
            <a:off x="384629" y="1090637"/>
            <a:ext cx="38267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使用组装好的非平衡电桥电路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将桥臂电阻设置为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150 Ω,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测量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150 Ω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碳膜电阻在恒温水浴锅中从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80℃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到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30℃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之间一系列温度的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Δ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𝑅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得到下表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作出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Δ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𝑅 − 𝑇 的散点图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并线性拟合得到碳膜电阻的温度系数 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(TCR):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71D25D-A98F-3B70-65A8-748D31522337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成片展示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4C92AA-F560-77A3-5080-58069633BAEE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温漂实验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8" name="图片 7" descr="表格&#10;&#10;AI 生成的内容可能不正确。">
            <a:extLst>
              <a:ext uri="{FF2B5EF4-FFF2-40B4-BE49-F238E27FC236}">
                <a16:creationId xmlns:a16="http://schemas.microsoft.com/office/drawing/2014/main" id="{FCBF02A0-8C69-47FD-FADC-F5A336872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34" y="3975866"/>
            <a:ext cx="3492151" cy="262802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D04B8D-8A38-D671-19FA-F857270ED8A3}"/>
                  </a:ext>
                </a:extLst>
              </p:cNvPr>
              <p:cNvSpPr txBox="1"/>
              <p:nvPr/>
            </p:nvSpPr>
            <p:spPr>
              <a:xfrm>
                <a:off x="4696887" y="4743829"/>
                <a:ext cx="670356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由图可知</a:t>
                </a:r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碳膜电阻的电阻随温度升高而降低</a:t>
                </a:r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并呈现出较好的线性关系</a:t>
                </a:r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 </a:t>
                </a:r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测得的 </a:t>
                </a:r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150Ω </a:t>
                </a:r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碳膜电阻的温度系数 </a:t>
                </a:r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(TCR) </a:t>
                </a:r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为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−2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96.26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ppm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/℃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 </m:t>
                    </m:r>
                  </m:oMath>
                </a14:m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与参考资料的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−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200 ~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−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500</m:t>
                    </m:r>
                    <m:r>
                      <m:rPr>
                        <m:sty m:val="p"/>
                      </m:rPr>
                      <a:rPr lang="en-US" altLang="zh-CN" sz="2000" i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ppm</m:t>
                    </m:r>
                    <m:r>
                      <a:rPr lang="en-US" altLang="zh-CN" sz="2000" i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/℃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 </m:t>
                    </m:r>
                  </m:oMath>
                </a14:m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相符</a:t>
                </a:r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 </a:t>
                </a:r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且由图得知</a:t>
                </a:r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样本的相关系数较高</a:t>
                </a:r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 </a:t>
                </a:r>
                <a:r>
                  <a:rPr lang="zh-CN" altLang="en-US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这证明了我们非平衡电桥数字化装置的实用价值</a:t>
                </a:r>
                <a:r>
                  <a:rPr lang="en-US" altLang="zh-CN" sz="200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.</a:t>
                </a:r>
                <a:endParaRPr lang="zh-CN" altLang="en-US" sz="200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9D04B8D-8A38-D671-19FA-F857270ED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887" y="4743829"/>
                <a:ext cx="6703561" cy="1631216"/>
              </a:xfrm>
              <a:prstGeom prst="rect">
                <a:avLst/>
              </a:prstGeom>
              <a:blipFill>
                <a:blip r:embed="rId6"/>
                <a:stretch>
                  <a:fillRect l="-909" t="-1866" r="-1000" b="-5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7692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B3A79-794D-2447-33B6-2D89BC47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7C91A5-4883-F3ED-9DF5-750B7A5918CE}"/>
              </a:ext>
            </a:extLst>
          </p:cNvPr>
          <p:cNvSpPr txBox="1"/>
          <p:nvPr/>
        </p:nvSpPr>
        <p:spPr>
          <a:xfrm>
            <a:off x="471714" y="1090637"/>
            <a:ext cx="67468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另外的可能的方向是利用应变片测量应变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en-US" altLang="zh-CN" sz="2200" dirty="0">
              <a:solidFill>
                <a:srgbClr val="1F2328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74B472-74F4-445B-9DBC-66335BCEC55F}"/>
              </a:ext>
            </a:extLst>
          </p:cNvPr>
          <p:cNvSpPr/>
          <p:nvPr/>
        </p:nvSpPr>
        <p:spPr>
          <a:xfrm>
            <a:off x="258445" y="124460"/>
            <a:ext cx="4744997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附录</a:t>
            </a:r>
            <a:r>
              <a:rPr lang="en-US" altLang="zh-CN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应用方向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0ED1894D-A2C7-6DC6-C1BD-67F84FAF2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5" y="1491292"/>
            <a:ext cx="7750942" cy="33125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586C0E7-CB3C-7A69-D69C-31924134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130" y="2156415"/>
            <a:ext cx="3457372" cy="19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D90697-4767-AE77-CEA3-3D4E6E9EB9D5}"/>
              </a:ext>
            </a:extLst>
          </p:cNvPr>
          <p:cNvSpPr txBox="1"/>
          <p:nvPr/>
        </p:nvSpPr>
        <p:spPr>
          <a:xfrm>
            <a:off x="326571" y="4803820"/>
            <a:ext cx="1153885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应变片能测量应变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是因为其电阻随所附着材料的形变而变化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当材料发生应变时，应变片的几何尺寸或电阻率随之改变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导致电阻变化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且这个微小的变化正比于应变因子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通过将其接入惠斯通电桥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我们就可将微小的电阻变化转化为可测的电压信号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从而反向推导出应变大小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  <a:endParaRPr lang="en-US" altLang="zh-CN" sz="2200" dirty="0">
              <a:solidFill>
                <a:srgbClr val="1F2328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0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BA69-1E96-1914-0CC6-75D484275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77E255A-2521-61AF-215F-4E913EF8A22C}"/>
              </a:ext>
            </a:extLst>
          </p:cNvPr>
          <p:cNvSpPr/>
          <p:nvPr/>
        </p:nvSpPr>
        <p:spPr>
          <a:xfrm>
            <a:off x="258445" y="124460"/>
            <a:ext cx="4744997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附录</a:t>
            </a:r>
            <a:r>
              <a:rPr lang="en-US" altLang="zh-CN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应用方向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CC82C8-F703-520D-F7BE-A116E484D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6" y="1100067"/>
            <a:ext cx="4744996" cy="28406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E6FE20-371D-D204-1BEA-2413BC4081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270124" y="344887"/>
            <a:ext cx="4237151" cy="4722126"/>
          </a:xfrm>
          <a:prstGeom prst="rect">
            <a:avLst/>
          </a:prstGeom>
        </p:spPr>
      </p:pic>
      <p:pic>
        <p:nvPicPr>
          <p:cNvPr id="10" name="图片 9" descr="电脑屏幕的照片&#10;&#10;AI 生成的内容可能不正确。">
            <a:extLst>
              <a:ext uri="{FF2B5EF4-FFF2-40B4-BE49-F238E27FC236}">
                <a16:creationId xmlns:a16="http://schemas.microsoft.com/office/drawing/2014/main" id="{66D8BB14-45AE-EADD-2AD5-C98AC2707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997" y="597033"/>
            <a:ext cx="642274" cy="353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4AA4FB4-D6EF-48F6-9284-0DBDDDF8B586}"/>
              </a:ext>
            </a:extLst>
          </p:cNvPr>
          <p:cNvSpPr txBox="1"/>
          <p:nvPr/>
        </p:nvSpPr>
        <p:spPr>
          <a:xfrm>
            <a:off x="258445" y="5033840"/>
            <a:ext cx="113325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许多公司 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(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如 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KYOWA)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的应变计也是基于上述原理制作的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由于应变片一般有多种型号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我们可调节电阻的优势刚好可以测量多种型号的应变片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例如</a:t>
            </a:r>
            <a:r>
              <a:rPr lang="en-US" altLang="zh-CN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我们在淘宝购买的应变片就有 </a:t>
            </a:r>
            <a:r>
              <a:rPr lang="en-US" altLang="zh-CN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350Ω </a:t>
            </a:r>
            <a:r>
              <a:rPr lang="zh-CN" altLang="en-US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和 </a:t>
            </a:r>
            <a:r>
              <a:rPr lang="en-US" altLang="zh-CN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1000Ω </a:t>
            </a:r>
            <a:r>
              <a:rPr lang="zh-CN" altLang="en-US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等多种型号</a:t>
            </a:r>
            <a:r>
              <a:rPr lang="en-US" altLang="zh-CN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  <a:r>
              <a:rPr lang="zh-CN" altLang="en-US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设计可以调节的桥臂电阻正是为了满足此需要</a:t>
            </a:r>
            <a:r>
              <a:rPr lang="en-US" altLang="zh-CN" sz="22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  <a:endParaRPr lang="en-US" altLang="zh-CN" sz="2200" dirty="0">
              <a:solidFill>
                <a:srgbClr val="C0000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5B17AB-680B-0F20-6728-E0CF2335FD35}"/>
              </a:ext>
            </a:extLst>
          </p:cNvPr>
          <p:cNvSpPr txBox="1"/>
          <p:nvPr/>
        </p:nvSpPr>
        <p:spPr>
          <a:xfrm>
            <a:off x="258445" y="3895662"/>
            <a:ext cx="57691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上述是一个标准的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1/4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桥惠斯通电桥电路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我们只需要像右边一样连接电路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即可测量应变并且数字化</a:t>
            </a:r>
            <a:r>
              <a:rPr lang="en-US" altLang="zh-CN" sz="20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2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52A1-69A5-C8E7-DA8A-4775DE483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74B6DA-D60C-B041-FA8A-922B081C3463}"/>
              </a:ext>
            </a:extLst>
          </p:cNvPr>
          <p:cNvSpPr/>
          <p:nvPr/>
        </p:nvSpPr>
        <p:spPr>
          <a:xfrm>
            <a:off x="258445" y="124460"/>
            <a:ext cx="3102941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参考文献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55DB34-6EA3-7923-EED7-D1A4CE5D53BB}"/>
              </a:ext>
            </a:extLst>
          </p:cNvPr>
          <p:cNvSpPr txBox="1"/>
          <p:nvPr/>
        </p:nvSpPr>
        <p:spPr>
          <a:xfrm>
            <a:off x="429729" y="1202375"/>
            <a:ext cx="1133254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[1]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张增明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王中平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赵伟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和 曲广媛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编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大学物理实验 第二册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高等教育出版社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2024.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[2]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国家质量监督检验检疫总局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《GB/T 27418-2017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测量不确定度评定和表示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》,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中国质检出版社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, 2017.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[3]《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金属膜电阻器与碳膜电阻器：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PCB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设计中的关键区别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》. [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在线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]. </a:t>
            </a:r>
            <a:r>
              <a:rPr lang="zh-CN" altLang="en-US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载于</a:t>
            </a:r>
            <a:r>
              <a:rPr lang="en-US" altLang="zh-CN" sz="2200">
                <a:solidFill>
                  <a:srgbClr val="1F2328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: https://hilelectronic.com/zh-CN/metal-film-vs-carbon-film-resistor</a:t>
            </a:r>
            <a:endParaRPr lang="en-US" altLang="zh-CN" sz="2200" dirty="0">
              <a:solidFill>
                <a:srgbClr val="C00000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42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9E0F0-1C0B-FCE7-5E70-D63A3BCB2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DC848B-4142-4848-FB04-EF39C6CD6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32080"/>
            <a:ext cx="3889375" cy="474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26472F-42C9-4F1D-17ED-1B58C92B4131}"/>
              </a:ext>
            </a:extLst>
          </p:cNvPr>
          <p:cNvSpPr txBox="1"/>
          <p:nvPr/>
        </p:nvSpPr>
        <p:spPr>
          <a:xfrm>
            <a:off x="1436912" y="1470848"/>
            <a:ext cx="931817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>
                <a:solidFill>
                  <a:srgbClr val="C0000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感谢聆听</a:t>
            </a:r>
            <a:endParaRPr lang="zh-CN" altLang="en-US" sz="11500" dirty="0">
              <a:solidFill>
                <a:srgbClr val="C0000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BE3C97-0414-F6C6-5361-1CDC0FD3DC2D}"/>
              </a:ext>
            </a:extLst>
          </p:cNvPr>
          <p:cNvSpPr txBox="1"/>
          <p:nvPr/>
        </p:nvSpPr>
        <p:spPr>
          <a:xfrm>
            <a:off x="1955798" y="4064068"/>
            <a:ext cx="828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4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非平衡电桥</a:t>
            </a:r>
            <a:r>
              <a:rPr lang="zh-CN" sz="4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的数字化</a:t>
            </a:r>
            <a:r>
              <a:rPr lang="en-US" altLang="zh-CN" sz="4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- </a:t>
            </a:r>
            <a:r>
              <a:rPr lang="zh-CN" altLang="en-US" sz="4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期末报告</a:t>
            </a:r>
            <a:endParaRPr lang="zh-CN" sz="4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B69FA7-9CB5-304A-C0DA-D3F4C324824C}"/>
              </a:ext>
            </a:extLst>
          </p:cNvPr>
          <p:cNvSpPr txBox="1"/>
          <p:nvPr/>
        </p:nvSpPr>
        <p:spPr>
          <a:xfrm>
            <a:off x="1726488" y="4870945"/>
            <a:ext cx="8739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严济慈物理科技英才班</a:t>
            </a:r>
            <a:endParaRPr lang="en-US" altLang="zh-CN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陈联宇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李若贤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16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39809-F5A1-AF8F-BC94-7E24BEB0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26D28A-ECB1-0803-7734-FDCE267159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65" y="1331420"/>
            <a:ext cx="3933951" cy="41951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1AACC5-B456-059C-6C55-9F3BCA9AF161}"/>
              </a:ext>
            </a:extLst>
          </p:cNvPr>
          <p:cNvSpPr txBox="1"/>
          <p:nvPr/>
        </p:nvSpPr>
        <p:spPr>
          <a:xfrm>
            <a:off x="7925833" y="5773322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图</a:t>
            </a:r>
            <a:r>
              <a:rPr lang="en-US" altLang="zh-CN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: </a:t>
            </a:r>
            <a:r>
              <a:rPr lang="zh-CN" altLang="en-US" sz="20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常见惠斯通电桥示意图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A39E2C-8D6C-BDCD-3172-785F894415E2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8" name="矩形: 圆角 50">
            <a:extLst>
              <a:ext uri="{FF2B5EF4-FFF2-40B4-BE49-F238E27FC236}">
                <a16:creationId xmlns:a16="http://schemas.microsoft.com/office/drawing/2014/main" id="{DD04AC29-DF10-8D3B-7950-689D45D7309E}"/>
              </a:ext>
            </a:extLst>
          </p:cNvPr>
          <p:cNvSpPr/>
          <p:nvPr/>
        </p:nvSpPr>
        <p:spPr>
          <a:xfrm>
            <a:off x="449588" y="1285341"/>
            <a:ext cx="1883789" cy="6503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  <a:sym typeface="Arial" panose="020B0604020202020204" pitchFamily="34" charset="0"/>
              </a:rPr>
              <a:t>电源模块</a:t>
            </a:r>
          </a:p>
        </p:txBody>
      </p:sp>
      <p:sp>
        <p:nvSpPr>
          <p:cNvPr id="10" name="矩形: 圆角 50">
            <a:extLst>
              <a:ext uri="{FF2B5EF4-FFF2-40B4-BE49-F238E27FC236}">
                <a16:creationId xmlns:a16="http://schemas.microsoft.com/office/drawing/2014/main" id="{03DE8C84-9FC8-582D-C319-509D0D188415}"/>
              </a:ext>
            </a:extLst>
          </p:cNvPr>
          <p:cNvSpPr/>
          <p:nvPr/>
        </p:nvSpPr>
        <p:spPr>
          <a:xfrm>
            <a:off x="2796603" y="1285341"/>
            <a:ext cx="1883789" cy="6503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  <a:sym typeface="Arial" panose="020B0604020202020204" pitchFamily="34" charset="0"/>
              </a:rPr>
              <a:t>电桥模块</a:t>
            </a:r>
          </a:p>
        </p:txBody>
      </p:sp>
      <p:sp>
        <p:nvSpPr>
          <p:cNvPr id="12" name="矩形: 圆角 50">
            <a:extLst>
              <a:ext uri="{FF2B5EF4-FFF2-40B4-BE49-F238E27FC236}">
                <a16:creationId xmlns:a16="http://schemas.microsoft.com/office/drawing/2014/main" id="{79DD319E-261A-67C9-EF0D-7B5DB512B9B8}"/>
              </a:ext>
            </a:extLst>
          </p:cNvPr>
          <p:cNvSpPr/>
          <p:nvPr/>
        </p:nvSpPr>
        <p:spPr>
          <a:xfrm>
            <a:off x="5299397" y="1285341"/>
            <a:ext cx="1883789" cy="6503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  <a:sym typeface="Arial" panose="020B0604020202020204" pitchFamily="34" charset="0"/>
              </a:rPr>
              <a:t>采集模块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89203E-4A0A-81D3-918A-0C52127BD55F}"/>
              </a:ext>
            </a:extLst>
          </p:cNvPr>
          <p:cNvSpPr txBox="1"/>
          <p:nvPr/>
        </p:nvSpPr>
        <p:spPr>
          <a:xfrm>
            <a:off x="449588" y="2800127"/>
            <a:ext cx="188378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直流电源</a:t>
            </a:r>
            <a:endParaRPr lang="zh-CN" altLang="en-US" sz="20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4D19ED-E8C2-4B1A-DA7A-01FF54FC543B}"/>
              </a:ext>
            </a:extLst>
          </p:cNvPr>
          <p:cNvSpPr txBox="1"/>
          <p:nvPr/>
        </p:nvSpPr>
        <p:spPr>
          <a:xfrm>
            <a:off x="2796603" y="2675134"/>
            <a:ext cx="1883789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三个电阻箱</a:t>
            </a:r>
            <a:endParaRPr lang="en-US" altLang="zh-CN" sz="200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algn="ctr"/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一个测量电阻</a:t>
            </a:r>
            <a:endParaRPr lang="zh-CN" altLang="en-US" sz="20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BACB1B-BECB-C120-F847-BA84650885C2}"/>
              </a:ext>
            </a:extLst>
          </p:cNvPr>
          <p:cNvSpPr txBox="1"/>
          <p:nvPr/>
        </p:nvSpPr>
        <p:spPr>
          <a:xfrm>
            <a:off x="5299397" y="2800127"/>
            <a:ext cx="188378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思源宋体 CN" panose="02020400000000000000" pitchFamily="18" charset="-122"/>
                <a:ea typeface="思源宋体 CN" panose="02020400000000000000" pitchFamily="18" charset="-122"/>
              </a:rPr>
              <a:t>电压表</a:t>
            </a:r>
            <a:endParaRPr lang="zh-CN" altLang="en-US" sz="200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EF057A0-845B-0B53-949D-73EED58BD975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1391483" y="1935724"/>
            <a:ext cx="0" cy="864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B03B7F1-2E66-45EB-70A3-D74529F6668D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3738498" y="1935724"/>
            <a:ext cx="0" cy="73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769944E-D330-C118-8830-28D586CA23EB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>
            <a:off x="6241292" y="1935724"/>
            <a:ext cx="0" cy="864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5737222-772F-A4F4-EC07-0C410F2CAA9B}"/>
              </a:ext>
            </a:extLst>
          </p:cNvPr>
          <p:cNvSpPr txBox="1"/>
          <p:nvPr/>
        </p:nvSpPr>
        <p:spPr>
          <a:xfrm>
            <a:off x="2776647" y="4122430"/>
            <a:ext cx="188378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>
                <a:solidFill>
                  <a:schemeClr val="accent3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阻值控制</a:t>
            </a:r>
            <a:endParaRPr lang="en-US" altLang="zh-CN" sz="2400">
              <a:solidFill>
                <a:schemeClr val="accent3"/>
              </a:solidFill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  <a:p>
            <a:pPr algn="ctr"/>
            <a:r>
              <a:rPr lang="zh-CN" altLang="en-US" sz="2400">
                <a:solidFill>
                  <a:schemeClr val="accent3"/>
                </a:solidFill>
                <a:highlight>
                  <a:srgbClr val="FFFF00"/>
                </a:highlight>
                <a:latin typeface="方正准雅宋_GBK" panose="02000000000000000000" pitchFamily="2" charset="-122"/>
                <a:ea typeface="方正准雅宋_GBK" panose="02000000000000000000" pitchFamily="2" charset="-122"/>
              </a:rPr>
              <a:t>数字化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ED6BC45-E69D-4E5E-8A94-53521CDBCD3B}"/>
              </a:ext>
            </a:extLst>
          </p:cNvPr>
          <p:cNvCxnSpPr>
            <a:endCxn id="23" idx="0"/>
          </p:cNvCxnSpPr>
          <p:nvPr/>
        </p:nvCxnSpPr>
        <p:spPr>
          <a:xfrm>
            <a:off x="3718542" y="3383020"/>
            <a:ext cx="0" cy="73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9413D16-3346-2763-4E6D-9F9792E2C36D}"/>
              </a:ext>
            </a:extLst>
          </p:cNvPr>
          <p:cNvSpPr txBox="1"/>
          <p:nvPr/>
        </p:nvSpPr>
        <p:spPr>
          <a:xfrm>
            <a:off x="5299397" y="3939286"/>
            <a:ext cx="188378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方正准雅宋_GBK" panose="02000000000000000000" pitchFamily="2" charset="-122"/>
                <a:ea typeface="方正准雅宋_GBK" panose="02000000000000000000" pitchFamily="2" charset="-122"/>
              </a:rPr>
              <a:t>电阻测量</a:t>
            </a:r>
            <a:endParaRPr lang="en-US" altLang="zh-CN" sz="2400">
              <a:solidFill>
                <a:srgbClr val="FF0000"/>
              </a:solidFill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  <a:p>
            <a:pPr algn="ctr"/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  <a:latin typeface="方正准雅宋_GBK" panose="02000000000000000000" pitchFamily="2" charset="-122"/>
                <a:ea typeface="方正准雅宋_GBK" panose="02000000000000000000" pitchFamily="2" charset="-122"/>
              </a:rPr>
              <a:t>数字化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471B15A-25F7-BB4B-4B42-B24B45298A0B}"/>
              </a:ext>
            </a:extLst>
          </p:cNvPr>
          <p:cNvCxnSpPr>
            <a:endCxn id="25" idx="0"/>
          </p:cNvCxnSpPr>
          <p:nvPr/>
        </p:nvCxnSpPr>
        <p:spPr>
          <a:xfrm>
            <a:off x="6241292" y="3199876"/>
            <a:ext cx="0" cy="73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373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26BF2-C2E1-3F75-F588-E556E466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AB9538-8A27-14B3-5BD1-18D3716FBBB9}"/>
                  </a:ext>
                </a:extLst>
              </p:cNvPr>
              <p:cNvSpPr txBox="1"/>
              <p:nvPr/>
            </p:nvSpPr>
            <p:spPr>
              <a:xfrm>
                <a:off x="739363" y="1185123"/>
                <a:ext cx="6457950" cy="53314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有公式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altLang="zh-CN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t-BR" altLang="zh-CN" sz="24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pt-BR" altLang="zh-CN" sz="240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pt-BR" altLang="zh-CN" sz="24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altLang="zh-CN" sz="240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pt-BR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altLang="zh-CN" sz="24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zh-CN" sz="240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BR" altLang="zh-CN" sz="24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altLang="zh-CN" sz="24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pt-BR" altLang="zh-CN" sz="24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可以看到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非平衡电桥法相对于传统伏安法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对于一个极小的电阻改变量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(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𝛿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𝑅</m:t>
                    </m:r>
                    <m:r>
                      <m:rPr>
                        <m:lit/>
                      </m:rPr>
                      <a:rPr lang="en-US" altLang="zh-CN" sz="2200" i="1" dirty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/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𝑅</m:t>
                    </m:r>
                  </m:oMath>
                </a14:m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较小时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)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更加准确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因为其在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𝑅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思源宋体 CN" panose="02020400000000000000" pitchFamily="18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思源宋体 CN" panose="02020400000000000000" pitchFamily="18" charset="-122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思源宋体 CN" panose="02020400000000000000" pitchFamily="18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思源宋体 CN" panose="02020400000000000000" pitchFamily="18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时的示数为 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0.</a:t>
                </a:r>
              </a:p>
              <a:p>
                <a:endParaRPr lang="en-US" altLang="zh-CN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  <a:p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我们先采用实验室的 </a:t>
                </a:r>
                <a:r>
                  <a:rPr lang="en-US" altLang="zh-CN" sz="2200" b="1" dirty="0">
                    <a:latin typeface="方正准雅宋_GBK" panose="02000000000000000000" pitchFamily="2" charset="-122"/>
                    <a:ea typeface="方正准雅宋_GBK" panose="02000000000000000000" pitchFamily="2" charset="-122"/>
                  </a:rPr>
                  <a:t>ZX38D </a:t>
                </a:r>
                <a:r>
                  <a:rPr lang="zh-CN" altLang="en-US" sz="2200" b="1" dirty="0">
                    <a:latin typeface="方正准雅宋_GBK" panose="02000000000000000000" pitchFamily="2" charset="-122"/>
                    <a:ea typeface="方正准雅宋_GBK" panose="02000000000000000000" pitchFamily="2" charset="-122"/>
                  </a:rPr>
                  <a:t>标准电阻</a:t>
                </a:r>
                <a:r>
                  <a:rPr lang="zh-CN" altLang="en-US" sz="2200" b="1">
                    <a:latin typeface="方正准雅宋_GBK" panose="02000000000000000000" pitchFamily="2" charset="-122"/>
                    <a:ea typeface="方正准雅宋_GBK" panose="02000000000000000000" pitchFamily="2" charset="-122"/>
                  </a:rPr>
                  <a:t>箱</a:t>
                </a:r>
                <a:r>
                  <a:rPr lang="zh-CN" altLang="en-US" sz="220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和 </a:t>
                </a:r>
                <a:r>
                  <a:rPr lang="en-US" altLang="zh-CN" sz="2200" b="1" dirty="0">
                    <a:latin typeface="方正准雅宋_GBK" panose="02000000000000000000" pitchFamily="2" charset="-122"/>
                    <a:ea typeface="方正准雅宋_GBK" panose="02000000000000000000" pitchFamily="2" charset="-122"/>
                  </a:rPr>
                  <a:t>FLUKE 8846A </a:t>
                </a:r>
                <a:r>
                  <a:rPr lang="zh-CN" altLang="en-US" sz="2200" b="1" dirty="0">
                    <a:latin typeface="方正准雅宋_GBK" panose="02000000000000000000" pitchFamily="2" charset="-122"/>
                    <a:ea typeface="方正准雅宋_GBK" panose="02000000000000000000" pitchFamily="2" charset="-122"/>
                  </a:rPr>
                  <a:t>台式电压表</a:t>
                </a:r>
                <a:r>
                  <a:rPr lang="zh-CN" altLang="en-US" sz="2200" b="1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作为标准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探究实验中可能出现的误差范围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, </a:t>
                </a:r>
                <a:r>
                  <a:rPr lang="zh-CN" altLang="en-US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作为误差范围的参照</a:t>
                </a:r>
                <a:r>
                  <a:rPr lang="en-US" altLang="zh-CN" sz="2200" dirty="0"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.</a:t>
                </a:r>
                <a:endParaRPr lang="zh-CN" altLang="en-US" sz="2200" dirty="0">
                  <a:latin typeface="思源宋体 CN" panose="02020400000000000000" pitchFamily="18" charset="-122"/>
                  <a:ea typeface="思源宋体 CN" panose="02020400000000000000" pitchFamily="18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AB9538-8A27-14B3-5BD1-18D3716F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3" y="1185123"/>
                <a:ext cx="6457950" cy="5331460"/>
              </a:xfrm>
              <a:prstGeom prst="rect">
                <a:avLst/>
              </a:prstGeom>
              <a:blipFill>
                <a:blip r:embed="rId4"/>
                <a:stretch>
                  <a:fillRect l="-1226" t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78474F5-5435-E7C0-19E2-DF80EF2359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544" y="895080"/>
            <a:ext cx="2906163" cy="2906163"/>
          </a:xfrm>
          <a:prstGeom prst="rect">
            <a:avLst/>
          </a:prstGeom>
        </p:spPr>
      </p:pic>
      <p:pic>
        <p:nvPicPr>
          <p:cNvPr id="1026" name="Picture 2" descr="FLUKE FLUKE 8846A - Benchtop multimeter">
            <a:extLst>
              <a:ext uri="{FF2B5EF4-FFF2-40B4-BE49-F238E27FC236}">
                <a16:creationId xmlns:a16="http://schemas.microsoft.com/office/drawing/2014/main" id="{24D97C04-AD1D-606F-FDDC-7211F652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544" y="3998890"/>
            <a:ext cx="3356924" cy="251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BB41A8-D674-3F1E-3F02-45AC89F0B87C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器材选择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DD5B3D7-3E36-C0AA-FA77-5B7F6BD3B058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12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B86F-7308-646D-AF41-224A030CE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D0E56D-8A07-0EFA-2F9C-8E1A349CC638}"/>
              </a:ext>
            </a:extLst>
          </p:cNvPr>
          <p:cNvSpPr txBox="1"/>
          <p:nvPr/>
        </p:nvSpPr>
        <p:spPr>
          <a:xfrm>
            <a:off x="6458385" y="1624111"/>
            <a:ext cx="5226304" cy="15645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全部使用高精度器材</a:t>
            </a:r>
            <a:r>
              <a:rPr lang="en-US" altLang="zh-CN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我们测量一组数据得到如下结果</a:t>
            </a:r>
            <a:r>
              <a:rPr lang="en-US" altLang="zh-CN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可以看到</a:t>
            </a:r>
            <a:r>
              <a:rPr lang="en-US" altLang="zh-CN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, </a:t>
            </a:r>
            <a:r>
              <a:rPr lang="zh-CN" altLang="en-US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理想情况下非平衡电桥的测量精度十分可观</a:t>
            </a:r>
            <a:r>
              <a:rPr lang="en-US" altLang="zh-CN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. </a:t>
            </a:r>
            <a:r>
              <a:rPr lang="zh-CN" altLang="en-US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数据点也与理论图像十分接近</a:t>
            </a:r>
            <a:r>
              <a:rPr lang="en-US" altLang="zh-CN" sz="2200">
                <a:latin typeface="思源宋体 CN" panose="02020400000000000000" pitchFamily="18" charset="-122"/>
                <a:ea typeface="思源宋体 CN" panose="02020400000000000000" pitchFamily="18" charset="-122"/>
              </a:rPr>
              <a:t>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0D7F85-8094-4247-EF59-F2925DB129D0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精度参考</a:t>
            </a:r>
            <a:endParaRPr lang="zh-CN" altLang="en-US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571DCD-C352-00EE-3E12-634B159EC85D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lang="zh-CN" altLang="en-US" sz="54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319AE1-9E1E-E195-DE8F-A7600392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4" r="756" b="1008"/>
          <a:stretch>
            <a:fillRect/>
          </a:stretch>
        </p:blipFill>
        <p:spPr>
          <a:xfrm>
            <a:off x="507311" y="1197915"/>
            <a:ext cx="5588689" cy="2589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271721-0E00-BBB8-1D27-17266B34B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879" y="3848038"/>
            <a:ext cx="5407133" cy="2756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67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A573-6B91-B135-A5E6-7C7E787B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>
            <a:extLst>
              <a:ext uri="{FF2B5EF4-FFF2-40B4-BE49-F238E27FC236}">
                <a16:creationId xmlns:a16="http://schemas.microsoft.com/office/drawing/2014/main" id="{68C73D08-51D4-C78E-DBE2-26DF5F9C7CC7}"/>
              </a:ext>
            </a:extLst>
          </p:cNvPr>
          <p:cNvSpPr txBox="1"/>
          <p:nvPr/>
        </p:nvSpPr>
        <p:spPr>
          <a:xfrm>
            <a:off x="1191573" y="3094116"/>
            <a:ext cx="2004695" cy="1062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66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目录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900D55-0631-CFDE-8B28-759661B52BB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953412" y="123132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原理描述，模块分解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7" name="文本框 22">
            <a:extLst>
              <a:ext uri="{FF2B5EF4-FFF2-40B4-BE49-F238E27FC236}">
                <a16:creationId xmlns:a16="http://schemas.microsoft.com/office/drawing/2014/main" id="{EEACE430-3E39-58CB-F2E4-A5B63CCA0D1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964277" y="1331437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1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28" name="文本框 19">
            <a:extLst>
              <a:ext uri="{FF2B5EF4-FFF2-40B4-BE49-F238E27FC236}">
                <a16:creationId xmlns:a16="http://schemas.microsoft.com/office/drawing/2014/main" id="{B875952B-89CE-01F8-38A3-118D7C05CC5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53412" y="2242435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电阻控制模块数字化</a:t>
            </a:r>
            <a:endParaRPr kumimoji="1" lang="zh-CN" altLang="en-US" sz="2000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0" name="文本框 22">
            <a:extLst>
              <a:ext uri="{FF2B5EF4-FFF2-40B4-BE49-F238E27FC236}">
                <a16:creationId xmlns:a16="http://schemas.microsoft.com/office/drawing/2014/main" id="{3085EA88-9576-E363-6430-679CE685E9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64277" y="2342544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005490"/>
                </a:solidFill>
                <a:latin typeface="Cambria" panose="02040503050406030204" pitchFamily="18" charset="0"/>
              </a:rPr>
              <a:t>2</a:t>
            </a:r>
            <a:endParaRPr kumimoji="1" lang="zh-CN" altLang="en-US" sz="3600" b="1" dirty="0">
              <a:solidFill>
                <a:srgbClr val="005490"/>
              </a:solidFill>
              <a:latin typeface="Cambria" panose="02040503050406030204" pitchFamily="18" charset="0"/>
            </a:endParaRPr>
          </a:p>
        </p:txBody>
      </p:sp>
      <p:sp>
        <p:nvSpPr>
          <p:cNvPr id="31" name="文本框 19">
            <a:extLst>
              <a:ext uri="{FF2B5EF4-FFF2-40B4-BE49-F238E27FC236}">
                <a16:creationId xmlns:a16="http://schemas.microsoft.com/office/drawing/2014/main" id="{3BB1025A-95E1-B088-8B6B-F4F1EFF76CB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53412" y="3179424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电压采集模块数字化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grpSp>
        <p:nvGrpSpPr>
          <p:cNvPr id="32" name="Group 1">
            <a:extLst>
              <a:ext uri="{FF2B5EF4-FFF2-40B4-BE49-F238E27FC236}">
                <a16:creationId xmlns:a16="http://schemas.microsoft.com/office/drawing/2014/main" id="{F997D82F-6932-E3B8-3637-8409A9A2A813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749745" y="3272271"/>
            <a:ext cx="1372185" cy="730077"/>
            <a:chOff x="2700118" y="3484555"/>
            <a:chExt cx="1372185" cy="730077"/>
          </a:xfrm>
        </p:grpSpPr>
        <p:sp>
          <p:nvSpPr>
            <p:cNvPr id="33" name="矩形 21">
              <a:extLst>
                <a:ext uri="{FF2B5EF4-FFF2-40B4-BE49-F238E27FC236}">
                  <a16:creationId xmlns:a16="http://schemas.microsoft.com/office/drawing/2014/main" id="{F0DC04C7-1E92-1197-D613-9FAFD3C813D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2700118" y="3484555"/>
              <a:ext cx="73349" cy="7300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22">
              <a:extLst>
                <a:ext uri="{FF2B5EF4-FFF2-40B4-BE49-F238E27FC236}">
                  <a16:creationId xmlns:a16="http://schemas.microsoft.com/office/drawing/2014/main" id="{AEDDAE68-DC9D-28BA-893F-CF5DF32A42A5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2914650" y="3514304"/>
              <a:ext cx="11576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3600" b="1" dirty="0">
                  <a:latin typeface="Cambria" panose="02040503050406030204" pitchFamily="18" charset="0"/>
                </a:rPr>
                <a:t>3</a:t>
              </a:r>
              <a:endParaRPr kumimoji="1" lang="zh-CN" altLang="en-US" sz="36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35" name="文本框 19">
            <a:extLst>
              <a:ext uri="{FF2B5EF4-FFF2-40B4-BE49-F238E27FC236}">
                <a16:creationId xmlns:a16="http://schemas.microsoft.com/office/drawing/2014/main" id="{9B12AB18-BEBA-23EB-0581-EDC9002DAF7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953412" y="4167110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将所有软件、硬件模块集成</a:t>
            </a:r>
            <a:endParaRPr kumimoji="1" lang="zh-CN" altLang="en-US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7" name="文本框 22">
            <a:extLst>
              <a:ext uri="{FF2B5EF4-FFF2-40B4-BE49-F238E27FC236}">
                <a16:creationId xmlns:a16="http://schemas.microsoft.com/office/drawing/2014/main" id="{7DEDA4D8-EB11-6403-DB40-4D79293F3E1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964277" y="4267219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4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39" name="文本框 19">
            <a:extLst>
              <a:ext uri="{FF2B5EF4-FFF2-40B4-BE49-F238E27FC236}">
                <a16:creationId xmlns:a16="http://schemas.microsoft.com/office/drawing/2014/main" id="{FF34E689-1745-1240-4F4C-659D95B13C4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953412" y="5075667"/>
            <a:ext cx="551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/>
            <a:r>
              <a:rPr kumimoji="1" lang="zh-CN" altLang="en-US" sz="200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成品展示</a:t>
            </a:r>
            <a:endParaRPr kumimoji="1" lang="en-US" altLang="zh-CN" sz="20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6" name="矩形 21">
            <a:extLst>
              <a:ext uri="{FF2B5EF4-FFF2-40B4-BE49-F238E27FC236}">
                <a16:creationId xmlns:a16="http://schemas.microsoft.com/office/drawing/2014/main" id="{552B1EC2-5D01-EADA-4FF7-ADA861A8A18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749745" y="2307072"/>
            <a:ext cx="73349" cy="730077"/>
          </a:xfrm>
          <a:prstGeom prst="rect">
            <a:avLst/>
          </a:prstGeom>
          <a:solidFill>
            <a:srgbClr val="005490"/>
          </a:solidFill>
          <a:ln>
            <a:solidFill>
              <a:srgbClr val="00549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矩形 21">
            <a:extLst>
              <a:ext uri="{FF2B5EF4-FFF2-40B4-BE49-F238E27FC236}">
                <a16:creationId xmlns:a16="http://schemas.microsoft.com/office/drawing/2014/main" id="{51C48782-88A6-4E27-19D5-C1D6BD0E923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749745" y="134410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21">
            <a:extLst>
              <a:ext uri="{FF2B5EF4-FFF2-40B4-BE49-F238E27FC236}">
                <a16:creationId xmlns:a16="http://schemas.microsoft.com/office/drawing/2014/main" id="{DD6065A3-B8C4-CBDE-E433-DC223F1FD38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749745" y="4237470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21">
            <a:extLst>
              <a:ext uri="{FF2B5EF4-FFF2-40B4-BE49-F238E27FC236}">
                <a16:creationId xmlns:a16="http://schemas.microsoft.com/office/drawing/2014/main" id="{0A4A41D9-A6F6-FB6F-216A-3D99F3C343F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749745" y="5202669"/>
            <a:ext cx="73349" cy="7300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22">
            <a:extLst>
              <a:ext uri="{FF2B5EF4-FFF2-40B4-BE49-F238E27FC236}">
                <a16:creationId xmlns:a16="http://schemas.microsoft.com/office/drawing/2014/main" id="{002B825A-E4D2-CECE-2660-3A868150024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964277" y="5175776"/>
            <a:ext cx="115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Cambria" panose="02040503050406030204" pitchFamily="18" charset="0"/>
              </a:rPr>
              <a:t>5</a:t>
            </a:r>
            <a:endParaRPr kumimoji="1" lang="zh-CN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30C4E120-C1D6-BEC2-65BA-A1C586EEB329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773269" y="1235723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要点概述</a:t>
            </a:r>
            <a:endParaRPr kumimoji="1" lang="zh-CN" altLang="en-US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E5CB693F-3F73-09EF-131A-6304C87566C3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773265" y="22424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solidFill>
                  <a:srgbClr val="005490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  <a:endParaRPr kumimoji="1" lang="en-US" altLang="zh-CN" sz="2800" b="1" dirty="0">
              <a:solidFill>
                <a:srgbClr val="005490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2DD46496-A352-1083-78BB-022B6DA39A9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773265" y="318123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电压采集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FC53EC6F-6551-DA76-4774-CEDED7714415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6773267" y="4169235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功能集成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DF9A3B77-3C7A-07AE-9544-BC8025FA425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773265" y="5075667"/>
            <a:ext cx="187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效果展示</a:t>
            </a:r>
            <a:endParaRPr kumimoji="1" lang="en-US" altLang="zh-CN" sz="28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10591A-9832-A0AF-35BA-D033CD2347D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9400" y="125641"/>
            <a:ext cx="3889375" cy="4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3"/>
    </mc:Choice>
    <mc:Fallback xmlns="">
      <p:transition advTm="93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73FE-C13F-026C-F313-4E57802D2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83B46CC-8201-0631-8EC4-2B6F751CC904}"/>
              </a:ext>
            </a:extLst>
          </p:cNvPr>
          <p:cNvSpPr/>
          <p:nvPr/>
        </p:nvSpPr>
        <p:spPr>
          <a:xfrm>
            <a:off x="258445" y="124460"/>
            <a:ext cx="3141345" cy="1021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sz="54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电阻控制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EE2AFE0-8C0C-3A17-929D-F1354346DF16}"/>
              </a:ext>
            </a:extLst>
          </p:cNvPr>
          <p:cNvSpPr txBox="1"/>
          <p:nvPr/>
        </p:nvSpPr>
        <p:spPr>
          <a:xfrm>
            <a:off x="642771" y="1185123"/>
            <a:ext cx="11167156" cy="5331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2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初步构思的几个方案如下</a:t>
            </a:r>
            <a:r>
              <a:rPr lang="en-US" altLang="zh-CN" sz="2200" dirty="0">
                <a:latin typeface="思源宋体 CN" panose="02020400000000000000" pitchFamily="18" charset="-122"/>
                <a:ea typeface="思源宋体 CN" panose="02020400000000000000" pitchFamily="18" charset="-122"/>
              </a:rPr>
              <a:t>:</a:t>
            </a:r>
          </a:p>
          <a:p>
            <a:endParaRPr lang="en-US" altLang="zh-CN" sz="22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方正准雅宋_GBK" panose="02000000000000000000" pitchFamily="2" charset="-122"/>
                <a:ea typeface="方正准雅宋_GBK" panose="02000000000000000000" pitchFamily="2" charset="-122"/>
              </a:rPr>
              <a:t>以电位器作为电阻控制核心</a:t>
            </a:r>
            <a:endParaRPr lang="en-US" altLang="zh-CN" sz="2200" b="1" dirty="0"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  <a:p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利用树莓派作为主控单元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通过控制数字电位器芯片的步进从而实现电阻的动态调节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我们在调研中重点考察了 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MCP41HV51-103E/ST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和 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AD5235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 等型号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  <a:p>
            <a:endParaRPr lang="en-US" altLang="zh-CN" sz="2200" dirty="0"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方正准雅宋_GBK" panose="02000000000000000000" pitchFamily="2" charset="-122"/>
                <a:ea typeface="方正准雅宋_GBK" panose="02000000000000000000" pitchFamily="2" charset="-122"/>
              </a:rPr>
              <a:t>以 </a:t>
            </a:r>
            <a:r>
              <a:rPr lang="en-US" altLang="zh-CN" sz="2200" b="1" dirty="0">
                <a:latin typeface="方正准雅宋_GBK" panose="02000000000000000000" pitchFamily="2" charset="-122"/>
                <a:ea typeface="方正准雅宋_GBK" panose="02000000000000000000" pitchFamily="2" charset="-122"/>
              </a:rPr>
              <a:t>PCB </a:t>
            </a:r>
            <a:r>
              <a:rPr lang="zh-CN" altLang="en-US" sz="2200" b="1" dirty="0">
                <a:latin typeface="方正准雅宋_GBK" panose="02000000000000000000" pitchFamily="2" charset="-122"/>
                <a:ea typeface="方正准雅宋_GBK" panose="02000000000000000000" pitchFamily="2" charset="-122"/>
              </a:rPr>
              <a:t>板作为电阻控制核心</a:t>
            </a:r>
            <a:endParaRPr lang="en-US" altLang="zh-CN" sz="2200" b="1" dirty="0"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  <a:p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参考工业级程控电阻的设计思路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使用 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EDA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软件绘制电路原理图与 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PCB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版图  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(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或者直接参考网上开源的程控电阻板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),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在嘉立创等平台制板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并采购大量贴片元件进行焊接组装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  <a:p>
            <a:endParaRPr lang="en-US" altLang="zh-CN" sz="22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方正准雅宋_GBK" panose="02000000000000000000" pitchFamily="2" charset="-122"/>
                <a:ea typeface="方正准雅宋_GBK" panose="02000000000000000000" pitchFamily="2" charset="-122"/>
              </a:rPr>
              <a:t>以继电器作为电阻控制核心</a:t>
            </a:r>
            <a:endParaRPr lang="en-US" altLang="zh-CN" sz="2200" b="1" dirty="0">
              <a:latin typeface="方正准雅宋_GBK" panose="02000000000000000000" pitchFamily="2" charset="-122"/>
              <a:ea typeface="方正准雅宋_GBK" panose="02000000000000000000" pitchFamily="2" charset="-122"/>
            </a:endParaRPr>
          </a:p>
          <a:p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利用单片机作为主控单元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配合八位继电器模块构建二进制电阻网络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通过控制单片机输出电频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控制继电器的吸合与断开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, </a:t>
            </a:r>
            <a:r>
              <a:rPr lang="zh-CN" altLang="en-US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从而以二进制组合的方式将金属膜电阻接入电路</a:t>
            </a:r>
            <a:r>
              <a:rPr lang="en-US" altLang="zh-CN" sz="2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5899BC-ED55-24F6-41EA-F77D427444F4}"/>
              </a:ext>
            </a:extLst>
          </p:cNvPr>
          <p:cNvSpPr txBox="1"/>
          <p:nvPr/>
        </p:nvSpPr>
        <p:spPr>
          <a:xfrm>
            <a:off x="3181083" y="482955"/>
            <a:ext cx="3393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-- 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方案设计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206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9"/>
    </mc:Choice>
    <mc:Fallback xmlns="">
      <p:transition advTm="1279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8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1367716535433,&quot;left&quot;:212.60771653543307,&quot;top&quot;:115.71543307086613,&quot;width&quot;:529.0090551181103}"/>
</p:tagLst>
</file>

<file path=ppt/theme/theme1.xml><?xml version="1.0" encoding="utf-8"?>
<a:theme xmlns:a="http://schemas.openxmlformats.org/drawingml/2006/main" name="Office 主题​​">
  <a:themeElements>
    <a:clrScheme name="CUPT_templa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0C0"/>
      </a:accent1>
      <a:accent2>
        <a:srgbClr val="ED7D31"/>
      </a:accent2>
      <a:accent3>
        <a:srgbClr val="FF3300"/>
      </a:accent3>
      <a:accent4>
        <a:srgbClr val="FFC000"/>
      </a:accent4>
      <a:accent5>
        <a:srgbClr val="3366CC"/>
      </a:accent5>
      <a:accent6>
        <a:srgbClr val="70AD47"/>
      </a:accent6>
      <a:hlink>
        <a:srgbClr val="0563C1"/>
      </a:hlink>
      <a:folHlink>
        <a:srgbClr val="FFFFFF"/>
      </a:folHlink>
    </a:clrScheme>
    <a:fontScheme name="CUPT_template">
      <a:majorFont>
        <a:latin typeface="Cambria"/>
        <a:ea typeface="华文仿宋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3552</Words>
  <Application>Microsoft Office PowerPoint</Application>
  <PresentationFormat>宽屏</PresentationFormat>
  <Paragraphs>438</Paragraphs>
  <Slides>45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Wingdings</vt:lpstr>
      <vt:lpstr>等线</vt:lpstr>
      <vt:lpstr>方正准雅宋_GBK</vt:lpstr>
      <vt:lpstr>Fira Code Medium</vt:lpstr>
      <vt:lpstr>华文仿宋</vt:lpstr>
      <vt:lpstr>思源宋体 CN</vt:lpstr>
      <vt:lpstr>微软雅黑</vt:lpstr>
      <vt:lpstr>方正宋刻本秀楷简体</vt:lpstr>
      <vt:lpstr>Cambria</vt:lpstr>
      <vt:lpstr>Cambria Math</vt:lpstr>
      <vt:lpstr>思源黑体 CN Bold</vt:lpstr>
      <vt:lpstr>Times New Roman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陈联宇; 李若贤</dc:creator>
  <cp:lastModifiedBy>陈联宇</cp:lastModifiedBy>
  <cp:revision>205</cp:revision>
  <dcterms:created xsi:type="dcterms:W3CDTF">2025-07-14T07:59:00Z</dcterms:created>
  <dcterms:modified xsi:type="dcterms:W3CDTF">2026-02-01T10:01:17Z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74A0278F2A5C4F5084A0908A30D0546C_13</vt:lpwstr>
  </property>
  <property fmtid="{D5CDD505-2E9C-101B-9397-08002B2CF9AE}" pid="3" name="KSOProductBuildVer">
    <vt:lpwstr>2052-12.1.0.23542</vt:lpwstr>
  </property>
</Properties>
</file>